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2"/>
  </p:notesMasterIdLst>
  <p:sldIdLst>
    <p:sldId id="262" r:id="rId2"/>
    <p:sldId id="265" r:id="rId3"/>
    <p:sldId id="263" r:id="rId4"/>
    <p:sldId id="266" r:id="rId5"/>
    <p:sldId id="294" r:id="rId6"/>
    <p:sldId id="295" r:id="rId7"/>
    <p:sldId id="296" r:id="rId8"/>
    <p:sldId id="297" r:id="rId9"/>
    <p:sldId id="267" r:id="rId10"/>
    <p:sldId id="273" r:id="rId11"/>
    <p:sldId id="274" r:id="rId12"/>
    <p:sldId id="275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6" r:id="rId21"/>
    <p:sldId id="305" r:id="rId22"/>
    <p:sldId id="307" r:id="rId23"/>
    <p:sldId id="308" r:id="rId24"/>
    <p:sldId id="276" r:id="rId25"/>
    <p:sldId id="309" r:id="rId26"/>
    <p:sldId id="311" r:id="rId27"/>
    <p:sldId id="280" r:id="rId28"/>
    <p:sldId id="312" r:id="rId29"/>
    <p:sldId id="293" r:id="rId30"/>
    <p:sldId id="277" r:id="rId31"/>
  </p:sldIdLst>
  <p:sldSz cx="9144000" cy="5143500" type="screen16x9"/>
  <p:notesSz cx="6858000" cy="9144000"/>
  <p:embeddedFontLst>
    <p:embeddedFont>
      <p:font typeface="Tmon몬소리 Black" panose="020B0600000101010101" charset="-127"/>
      <p:bold r:id="rId33"/>
    </p:embeddedFont>
    <p:embeddedFont>
      <p:font typeface="LAB디지털" panose="02020603020101020101" pitchFamily="18" charset="-127"/>
      <p:regular r:id="rId34"/>
    </p:embeddedFont>
    <p:embeddedFont>
      <p:font typeface="Rix열정도" panose="00000500000000000000" pitchFamily="2" charset="-127"/>
      <p:regular r:id="rId35"/>
    </p:embeddedFont>
    <p:embeddedFont>
      <p:font typeface="나눔스퀘어 Bold" panose="020B0600000101010101" pitchFamily="50" charset="-127"/>
      <p:bold r:id="rId36"/>
    </p:embeddedFont>
    <p:embeddedFont>
      <p:font typeface="나눔스퀘어 ExtraBold" panose="020B0600000101010101" pitchFamily="50" charset="-127"/>
      <p:bold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4241">
          <p15:clr>
            <a:srgbClr val="A4A3A4"/>
          </p15:clr>
        </p15:guide>
        <p15:guide id="4" pos="3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5FCC"/>
    <a:srgbClr val="008000"/>
    <a:srgbClr val="ED7D31"/>
    <a:srgbClr val="143FA1"/>
    <a:srgbClr val="1B1853"/>
    <a:srgbClr val="E2E2E2"/>
    <a:srgbClr val="A22E5A"/>
    <a:srgbClr val="C06500"/>
    <a:srgbClr val="FFD500"/>
    <a:srgbClr val="C6E1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139" d="100"/>
          <a:sy n="139" d="100"/>
        </p:scale>
        <p:origin x="804" y="144"/>
      </p:cViewPr>
      <p:guideLst>
        <p:guide orient="horz" pos="1620"/>
        <p:guide pos="2880"/>
        <p:guide pos="4241"/>
        <p:guide pos="3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 " userId="f1cac8d9-9172-4d6c-9b10-74cb51d57900" providerId="ADAL" clId="{78DB81C2-53FC-4C59-9DC1-13C8E8D34E19}"/>
    <pc:docChg chg="custSel modSld">
      <pc:chgData name=" " userId="f1cac8d9-9172-4d6c-9b10-74cb51d57900" providerId="ADAL" clId="{78DB81C2-53FC-4C59-9DC1-13C8E8D34E19}" dt="2023-12-04T23:12:27.551" v="24" actId="20577"/>
      <pc:docMkLst>
        <pc:docMk/>
      </pc:docMkLst>
      <pc:sldChg chg="modSp">
        <pc:chgData name=" " userId="f1cac8d9-9172-4d6c-9b10-74cb51d57900" providerId="ADAL" clId="{78DB81C2-53FC-4C59-9DC1-13C8E8D34E19}" dt="2023-12-04T23:12:27.551" v="24" actId="20577"/>
        <pc:sldMkLst>
          <pc:docMk/>
          <pc:sldMk cId="1838683619" sldId="265"/>
        </pc:sldMkLst>
        <pc:spChg chg="mod">
          <ac:chgData name=" " userId="f1cac8d9-9172-4d6c-9b10-74cb51d57900" providerId="ADAL" clId="{78DB81C2-53FC-4C59-9DC1-13C8E8D34E19}" dt="2023-12-04T23:12:27.551" v="24" actId="20577"/>
          <ac:spMkLst>
            <pc:docMk/>
            <pc:sldMk cId="1838683619" sldId="265"/>
            <ac:spMk id="18" creationId="{00000000-0000-0000-0000-000000000000}"/>
          </ac:spMkLst>
        </pc:spChg>
      </pc:sldChg>
      <pc:sldChg chg="delSp modSp">
        <pc:chgData name=" " userId="f1cac8d9-9172-4d6c-9b10-74cb51d57900" providerId="ADAL" clId="{78DB81C2-53FC-4C59-9DC1-13C8E8D34E19}" dt="2023-12-04T08:26:13.410" v="3" actId="478"/>
        <pc:sldMkLst>
          <pc:docMk/>
          <pc:sldMk cId="3013141606" sldId="299"/>
        </pc:sldMkLst>
        <pc:spChg chg="mod topLvl">
          <ac:chgData name=" " userId="f1cac8d9-9172-4d6c-9b10-74cb51d57900" providerId="ADAL" clId="{78DB81C2-53FC-4C59-9DC1-13C8E8D34E19}" dt="2023-12-04T08:26:13.410" v="3" actId="478"/>
          <ac:spMkLst>
            <pc:docMk/>
            <pc:sldMk cId="3013141606" sldId="299"/>
            <ac:spMk id="8" creationId="{B852063E-647B-27CF-2F0F-60169F01B951}"/>
          </ac:spMkLst>
        </pc:spChg>
        <pc:spChg chg="del">
          <ac:chgData name=" " userId="f1cac8d9-9172-4d6c-9b10-74cb51d57900" providerId="ADAL" clId="{78DB81C2-53FC-4C59-9DC1-13C8E8D34E19}" dt="2023-12-04T08:26:06.290" v="1" actId="478"/>
          <ac:spMkLst>
            <pc:docMk/>
            <pc:sldMk cId="3013141606" sldId="299"/>
            <ac:spMk id="21" creationId="{2355FD85-9543-862A-995F-CD5DEA4AA4AB}"/>
          </ac:spMkLst>
        </pc:spChg>
        <pc:grpChg chg="del">
          <ac:chgData name=" " userId="f1cac8d9-9172-4d6c-9b10-74cb51d57900" providerId="ADAL" clId="{78DB81C2-53FC-4C59-9DC1-13C8E8D34E19}" dt="2023-12-04T08:26:13.410" v="3" actId="478"/>
          <ac:grpSpMkLst>
            <pc:docMk/>
            <pc:sldMk cId="3013141606" sldId="299"/>
            <ac:grpSpMk id="6" creationId="{1C521390-0763-152F-DBF0-E789088C2871}"/>
          </ac:grpSpMkLst>
        </pc:grpChg>
        <pc:picChg chg="del topLvl">
          <ac:chgData name=" " userId="f1cac8d9-9172-4d6c-9b10-74cb51d57900" providerId="ADAL" clId="{78DB81C2-53FC-4C59-9DC1-13C8E8D34E19}" dt="2023-12-04T08:26:13.410" v="3" actId="478"/>
          <ac:picMkLst>
            <pc:docMk/>
            <pc:sldMk cId="3013141606" sldId="299"/>
            <ac:picMk id="7" creationId="{DE7B18B3-B464-5E4A-C3F0-606F03C10C53}"/>
          </ac:picMkLst>
        </pc:picChg>
        <pc:picChg chg="del">
          <ac:chgData name=" " userId="f1cac8d9-9172-4d6c-9b10-74cb51d57900" providerId="ADAL" clId="{78DB81C2-53FC-4C59-9DC1-13C8E8D34E19}" dt="2023-12-04T08:26:04.982" v="0" actId="478"/>
          <ac:picMkLst>
            <pc:docMk/>
            <pc:sldMk cId="3013141606" sldId="299"/>
            <ac:picMk id="15" creationId="{42130A39-1C2A-0361-9698-27AA98A128CE}"/>
          </ac:picMkLst>
        </pc:picChg>
      </pc:sldChg>
      <pc:sldChg chg="addSp modSp">
        <pc:chgData name=" " userId="f1cac8d9-9172-4d6c-9b10-74cb51d57900" providerId="ADAL" clId="{78DB81C2-53FC-4C59-9DC1-13C8E8D34E19}" dt="2023-12-04T08:29:41.978" v="8" actId="207"/>
        <pc:sldMkLst>
          <pc:docMk/>
          <pc:sldMk cId="869761670" sldId="303"/>
        </pc:sldMkLst>
        <pc:spChg chg="add mod">
          <ac:chgData name=" " userId="f1cac8d9-9172-4d6c-9b10-74cb51d57900" providerId="ADAL" clId="{78DB81C2-53FC-4C59-9DC1-13C8E8D34E19}" dt="2023-12-04T08:29:41.978" v="8" actId="207"/>
          <ac:spMkLst>
            <pc:docMk/>
            <pc:sldMk cId="869761670" sldId="303"/>
            <ac:spMk id="8" creationId="{E2B3D85B-B9D6-4AA5-A02F-1B8531E362D1}"/>
          </ac:spMkLst>
        </pc:spChg>
      </pc:sldChg>
    </pc:docChg>
  </pc:docChgLst>
  <pc:docChgLst>
    <pc:chgData name="강환수" userId="f1cac8d9-9172-4d6c-9b10-74cb51d57900" providerId="ADAL" clId="{78DB81C2-53FC-4C59-9DC1-13C8E8D34E19}"/>
    <pc:docChg chg="modSld">
      <pc:chgData name="강환수" userId="f1cac8d9-9172-4d6c-9b10-74cb51d57900" providerId="ADAL" clId="{78DB81C2-53FC-4C59-9DC1-13C8E8D34E19}" dt="2023-12-06T09:11:00.202" v="0" actId="6549"/>
      <pc:docMkLst>
        <pc:docMk/>
      </pc:docMkLst>
      <pc:sldChg chg="modSp">
        <pc:chgData name="강환수" userId="f1cac8d9-9172-4d6c-9b10-74cb51d57900" providerId="ADAL" clId="{78DB81C2-53FC-4C59-9DC1-13C8E8D34E19}" dt="2023-12-06T09:11:00.202" v="0" actId="6549"/>
        <pc:sldMkLst>
          <pc:docMk/>
          <pc:sldMk cId="87643910" sldId="302"/>
        </pc:sldMkLst>
        <pc:spChg chg="mod">
          <ac:chgData name="강환수" userId="f1cac8d9-9172-4d6c-9b10-74cb51d57900" providerId="ADAL" clId="{78DB81C2-53FC-4C59-9DC1-13C8E8D34E19}" dt="2023-12-06T09:11:00.202" v="0" actId="6549"/>
          <ac:spMkLst>
            <pc:docMk/>
            <pc:sldMk cId="87643910" sldId="302"/>
            <ac:spMk id="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1528C-2F83-4A07-A8B1-78443D9299CB}" type="datetimeFigureOut">
              <a:rPr lang="ko-KR" altLang="en-US" smtClean="0"/>
              <a:t>2024-08-28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5892E0-3919-4ABD-9317-B13ABF1BAF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863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5892E0-3919-4ABD-9317-B13ABF1BAF1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53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5892E0-3919-4ABD-9317-B13ABF1BAF1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88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casio\매\2023_작업\04. [모션파크]동양미래대_오픈소스_ppt\02.프로토\데이터분석\intro_b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casio\매\2023_작업\04. [모션파크]동양미래대_오픈소스_ppt\02.프로토\데이터분석\intro_obj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casio\매\2023_작업\04. [모션파크]동양미래대_오픈소스_ppt\02.프로토\데이터분석\intro_txt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2AB03DE8-3C44-8B64-B427-F005BA69A7B7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B72C6-CC3A-49A8-9F83-AC7B14FE63E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88659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casio\매\2023_작업\04. [모션파크]동양미래대_오픈소스_ppt\07.UI시안\학습목표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 userDrawn="1"/>
        </p:nvSpPr>
        <p:spPr>
          <a:xfrm>
            <a:off x="0" y="-6890"/>
            <a:ext cx="6732588" cy="287470"/>
          </a:xfrm>
          <a:prstGeom prst="rect">
            <a:avLst/>
          </a:prstGeom>
          <a:solidFill>
            <a:srgbClr val="1B1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 userDrawn="1"/>
        </p:nvGrpSpPr>
        <p:grpSpPr>
          <a:xfrm>
            <a:off x="5043056" y="-6890"/>
            <a:ext cx="2233275" cy="287470"/>
            <a:chOff x="-4581525" y="1349375"/>
            <a:chExt cx="9385300" cy="1208088"/>
          </a:xfrm>
        </p:grpSpPr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-4581525" y="1349375"/>
              <a:ext cx="8272463" cy="1208088"/>
            </a:xfrm>
            <a:custGeom>
              <a:avLst/>
              <a:gdLst>
                <a:gd name="T0" fmla="*/ 15633 w 15633"/>
                <a:gd name="T1" fmla="*/ 2284 h 2284"/>
                <a:gd name="T2" fmla="*/ 0 w 15633"/>
                <a:gd name="T3" fmla="*/ 2284 h 2284"/>
                <a:gd name="T4" fmla="*/ 0 w 15633"/>
                <a:gd name="T5" fmla="*/ 0 h 2284"/>
                <a:gd name="T6" fmla="*/ 14372 w 15633"/>
                <a:gd name="T7" fmla="*/ 0 h 2284"/>
                <a:gd name="T8" fmla="*/ 15633 w 15633"/>
                <a:gd name="T9" fmla="*/ 2284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33" h="2284">
                  <a:moveTo>
                    <a:pt x="15633" y="2284"/>
                  </a:moveTo>
                  <a:lnTo>
                    <a:pt x="0" y="2284"/>
                  </a:lnTo>
                  <a:lnTo>
                    <a:pt x="0" y="0"/>
                  </a:lnTo>
                  <a:lnTo>
                    <a:pt x="14372" y="0"/>
                  </a:lnTo>
                  <a:lnTo>
                    <a:pt x="15633" y="2284"/>
                  </a:lnTo>
                  <a:close/>
                </a:path>
              </a:pathLst>
            </a:custGeom>
            <a:solidFill>
              <a:srgbClr val="1B18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187700" y="1349375"/>
              <a:ext cx="957263" cy="1208088"/>
            </a:xfrm>
            <a:custGeom>
              <a:avLst/>
              <a:gdLst>
                <a:gd name="T0" fmla="*/ 0 w 1809"/>
                <a:gd name="T1" fmla="*/ 0 h 2284"/>
                <a:gd name="T2" fmla="*/ 548 w 1809"/>
                <a:gd name="T3" fmla="*/ 0 h 2284"/>
                <a:gd name="T4" fmla="*/ 1809 w 1809"/>
                <a:gd name="T5" fmla="*/ 2284 h 2284"/>
                <a:gd name="T6" fmla="*/ 1262 w 1809"/>
                <a:gd name="T7" fmla="*/ 2284 h 2284"/>
                <a:gd name="T8" fmla="*/ 0 w 1809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9" h="2284">
                  <a:moveTo>
                    <a:pt x="0" y="0"/>
                  </a:moveTo>
                  <a:lnTo>
                    <a:pt x="548" y="0"/>
                  </a:lnTo>
                  <a:lnTo>
                    <a:pt x="1809" y="2284"/>
                  </a:lnTo>
                  <a:lnTo>
                    <a:pt x="1262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auto">
            <a:xfrm>
              <a:off x="3635375" y="1349375"/>
              <a:ext cx="885825" cy="1208088"/>
            </a:xfrm>
            <a:custGeom>
              <a:avLst/>
              <a:gdLst>
                <a:gd name="T0" fmla="*/ 0 w 1673"/>
                <a:gd name="T1" fmla="*/ 0 h 2284"/>
                <a:gd name="T2" fmla="*/ 413 w 1673"/>
                <a:gd name="T3" fmla="*/ 0 h 2284"/>
                <a:gd name="T4" fmla="*/ 1673 w 1673"/>
                <a:gd name="T5" fmla="*/ 2284 h 2284"/>
                <a:gd name="T6" fmla="*/ 1261 w 1673"/>
                <a:gd name="T7" fmla="*/ 2284 h 2284"/>
                <a:gd name="T8" fmla="*/ 0 w 1673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3" h="2284">
                  <a:moveTo>
                    <a:pt x="0" y="0"/>
                  </a:moveTo>
                  <a:lnTo>
                    <a:pt x="413" y="0"/>
                  </a:lnTo>
                  <a:lnTo>
                    <a:pt x="1673" y="2284"/>
                  </a:lnTo>
                  <a:lnTo>
                    <a:pt x="1261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4025900" y="1349375"/>
              <a:ext cx="777875" cy="1208088"/>
            </a:xfrm>
            <a:custGeom>
              <a:avLst/>
              <a:gdLst>
                <a:gd name="T0" fmla="*/ 0 w 1468"/>
                <a:gd name="T1" fmla="*/ 0 h 2284"/>
                <a:gd name="T2" fmla="*/ 208 w 1468"/>
                <a:gd name="T3" fmla="*/ 0 h 2284"/>
                <a:gd name="T4" fmla="*/ 1468 w 1468"/>
                <a:gd name="T5" fmla="*/ 2284 h 2284"/>
                <a:gd name="T6" fmla="*/ 1262 w 1468"/>
                <a:gd name="T7" fmla="*/ 2284 h 2284"/>
                <a:gd name="T8" fmla="*/ 0 w 1468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8" h="2284">
                  <a:moveTo>
                    <a:pt x="0" y="0"/>
                  </a:moveTo>
                  <a:lnTo>
                    <a:pt x="208" y="0"/>
                  </a:lnTo>
                  <a:lnTo>
                    <a:pt x="1468" y="2284"/>
                  </a:lnTo>
                  <a:lnTo>
                    <a:pt x="1262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0" name="TextBox 9"/>
          <p:cNvSpPr txBox="1"/>
          <p:nvPr userDrawn="1"/>
        </p:nvSpPr>
        <p:spPr>
          <a:xfrm>
            <a:off x="0" y="-65734"/>
            <a:ext cx="231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spc="300" dirty="0">
                <a:solidFill>
                  <a:schemeClr val="accent3"/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학습개요</a:t>
            </a:r>
            <a:r>
              <a:rPr lang="ko-KR" altLang="en-US" sz="1800" spc="300" dirty="0">
                <a:solidFill>
                  <a:schemeClr val="bg1"/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와 </a:t>
            </a:r>
            <a:r>
              <a:rPr lang="ko-KR" altLang="en-US" sz="1800" spc="300" dirty="0">
                <a:solidFill>
                  <a:schemeClr val="accent3"/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학습목표</a:t>
            </a:r>
            <a:endParaRPr lang="en-US" altLang="ko-KR" sz="1800" spc="300" dirty="0">
              <a:solidFill>
                <a:schemeClr val="bg1"/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  <p:pic>
        <p:nvPicPr>
          <p:cNvPr id="11" name="그림 10" descr="PPT_스타일(교육 2종)_2,3_슬기 수정-23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524328" y="64316"/>
            <a:ext cx="1512168" cy="181233"/>
          </a:xfrm>
          <a:prstGeom prst="rect">
            <a:avLst/>
          </a:prstGeom>
        </p:spPr>
      </p:pic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BA212E8E-BC76-4120-D57E-18FE5B25549D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B72C6-CC3A-49A8-9F83-AC7B14FE63E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7350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:\Users\casio\매\2023_작업\04. [모션파크]동양미래대_깃과깃허브\07.UI시안\시안\icon\정리.emf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" r="18232"/>
          <a:stretch/>
        </p:blipFill>
        <p:spPr bwMode="auto">
          <a:xfrm>
            <a:off x="0" y="280766"/>
            <a:ext cx="9144000" cy="487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1"/>
          <a:stretch/>
        </p:blipFill>
        <p:spPr bwMode="auto">
          <a:xfrm>
            <a:off x="0" y="280765"/>
            <a:ext cx="9139471" cy="486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717" y="280766"/>
            <a:ext cx="8666036" cy="487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9" t="11188" b="22182"/>
          <a:stretch/>
        </p:blipFill>
        <p:spPr bwMode="auto">
          <a:xfrm>
            <a:off x="-1" y="-6221"/>
            <a:ext cx="9144001" cy="5147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19020331-B489-7567-4378-E6F9F76F2630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B72C6-CC3A-49A8-9F83-AC7B14FE63E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0699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0" y="-65734"/>
            <a:ext cx="488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accent3"/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01. </a:t>
            </a:r>
            <a:endParaRPr lang="en-US" altLang="ko-KR" sz="1800" dirty="0">
              <a:solidFill>
                <a:schemeClr val="bg1"/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295016" y="-3720"/>
            <a:ext cx="2105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기온 데이터 분석 시작하기</a:t>
            </a: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DF02CE7B-1E21-34A5-F473-AC48D23A0F58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B72C6-CC3A-49A8-9F83-AC7B14FE63E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64784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0" y="-65734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accent3"/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02. </a:t>
            </a:r>
            <a:endParaRPr lang="en-US" altLang="ko-KR" sz="1800" dirty="0">
              <a:solidFill>
                <a:schemeClr val="bg1"/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344363" y="-3720"/>
            <a:ext cx="22669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서울의 기온 데이터 분석하기</a:t>
            </a: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564110C3-7E6E-BD25-0834-41BE7E4DB870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B72C6-CC3A-49A8-9F83-AC7B14FE63E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3788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0" y="-65734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accent3"/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03. </a:t>
            </a:r>
            <a:endParaRPr lang="en-US" altLang="ko-KR" sz="1800" dirty="0">
              <a:solidFill>
                <a:schemeClr val="bg1"/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344363" y="-3720"/>
            <a:ext cx="2637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주피터 노트북을 활용한 코딩 기초</a:t>
            </a: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B7522DB6-67E0-49FC-D550-D1AA37F9C826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B72C6-CC3A-49A8-9F83-AC7B14FE63E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06611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casio\매\2023_작업\04. [모션파크]동양미래대_오픈소스_ppt\07.UI시안\학습정리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 userDrawn="1"/>
        </p:nvSpPr>
        <p:spPr>
          <a:xfrm>
            <a:off x="0" y="-6890"/>
            <a:ext cx="6732588" cy="287470"/>
          </a:xfrm>
          <a:prstGeom prst="rect">
            <a:avLst/>
          </a:prstGeom>
          <a:solidFill>
            <a:srgbClr val="1B1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5043056" y="-6890"/>
            <a:ext cx="2233275" cy="287470"/>
            <a:chOff x="-4581525" y="1349375"/>
            <a:chExt cx="9385300" cy="1208088"/>
          </a:xfrm>
        </p:grpSpPr>
        <p:sp>
          <p:nvSpPr>
            <p:cNvPr id="7" name="Freeform 6"/>
            <p:cNvSpPr>
              <a:spLocks/>
            </p:cNvSpPr>
            <p:nvPr userDrawn="1"/>
          </p:nvSpPr>
          <p:spPr bwMode="auto">
            <a:xfrm>
              <a:off x="-4581525" y="1349375"/>
              <a:ext cx="8272463" cy="1208088"/>
            </a:xfrm>
            <a:custGeom>
              <a:avLst/>
              <a:gdLst>
                <a:gd name="T0" fmla="*/ 15633 w 15633"/>
                <a:gd name="T1" fmla="*/ 2284 h 2284"/>
                <a:gd name="T2" fmla="*/ 0 w 15633"/>
                <a:gd name="T3" fmla="*/ 2284 h 2284"/>
                <a:gd name="T4" fmla="*/ 0 w 15633"/>
                <a:gd name="T5" fmla="*/ 0 h 2284"/>
                <a:gd name="T6" fmla="*/ 14372 w 15633"/>
                <a:gd name="T7" fmla="*/ 0 h 2284"/>
                <a:gd name="T8" fmla="*/ 15633 w 15633"/>
                <a:gd name="T9" fmla="*/ 2284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33" h="2284">
                  <a:moveTo>
                    <a:pt x="15633" y="2284"/>
                  </a:moveTo>
                  <a:lnTo>
                    <a:pt x="0" y="2284"/>
                  </a:lnTo>
                  <a:lnTo>
                    <a:pt x="0" y="0"/>
                  </a:lnTo>
                  <a:lnTo>
                    <a:pt x="14372" y="0"/>
                  </a:lnTo>
                  <a:lnTo>
                    <a:pt x="15633" y="2284"/>
                  </a:lnTo>
                  <a:close/>
                </a:path>
              </a:pathLst>
            </a:custGeom>
            <a:solidFill>
              <a:srgbClr val="1B18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3187700" y="1349375"/>
              <a:ext cx="957263" cy="1208088"/>
            </a:xfrm>
            <a:custGeom>
              <a:avLst/>
              <a:gdLst>
                <a:gd name="T0" fmla="*/ 0 w 1809"/>
                <a:gd name="T1" fmla="*/ 0 h 2284"/>
                <a:gd name="T2" fmla="*/ 548 w 1809"/>
                <a:gd name="T3" fmla="*/ 0 h 2284"/>
                <a:gd name="T4" fmla="*/ 1809 w 1809"/>
                <a:gd name="T5" fmla="*/ 2284 h 2284"/>
                <a:gd name="T6" fmla="*/ 1262 w 1809"/>
                <a:gd name="T7" fmla="*/ 2284 h 2284"/>
                <a:gd name="T8" fmla="*/ 0 w 1809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9" h="2284">
                  <a:moveTo>
                    <a:pt x="0" y="0"/>
                  </a:moveTo>
                  <a:lnTo>
                    <a:pt x="548" y="0"/>
                  </a:lnTo>
                  <a:lnTo>
                    <a:pt x="1809" y="2284"/>
                  </a:lnTo>
                  <a:lnTo>
                    <a:pt x="1262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3635375" y="1349375"/>
              <a:ext cx="885825" cy="1208088"/>
            </a:xfrm>
            <a:custGeom>
              <a:avLst/>
              <a:gdLst>
                <a:gd name="T0" fmla="*/ 0 w 1673"/>
                <a:gd name="T1" fmla="*/ 0 h 2284"/>
                <a:gd name="T2" fmla="*/ 413 w 1673"/>
                <a:gd name="T3" fmla="*/ 0 h 2284"/>
                <a:gd name="T4" fmla="*/ 1673 w 1673"/>
                <a:gd name="T5" fmla="*/ 2284 h 2284"/>
                <a:gd name="T6" fmla="*/ 1261 w 1673"/>
                <a:gd name="T7" fmla="*/ 2284 h 2284"/>
                <a:gd name="T8" fmla="*/ 0 w 1673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3" h="2284">
                  <a:moveTo>
                    <a:pt x="0" y="0"/>
                  </a:moveTo>
                  <a:lnTo>
                    <a:pt x="413" y="0"/>
                  </a:lnTo>
                  <a:lnTo>
                    <a:pt x="1673" y="2284"/>
                  </a:lnTo>
                  <a:lnTo>
                    <a:pt x="1261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4025900" y="1349375"/>
              <a:ext cx="777875" cy="1208088"/>
            </a:xfrm>
            <a:custGeom>
              <a:avLst/>
              <a:gdLst>
                <a:gd name="T0" fmla="*/ 0 w 1468"/>
                <a:gd name="T1" fmla="*/ 0 h 2284"/>
                <a:gd name="T2" fmla="*/ 208 w 1468"/>
                <a:gd name="T3" fmla="*/ 0 h 2284"/>
                <a:gd name="T4" fmla="*/ 1468 w 1468"/>
                <a:gd name="T5" fmla="*/ 2284 h 2284"/>
                <a:gd name="T6" fmla="*/ 1262 w 1468"/>
                <a:gd name="T7" fmla="*/ 2284 h 2284"/>
                <a:gd name="T8" fmla="*/ 0 w 1468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8" h="2284">
                  <a:moveTo>
                    <a:pt x="0" y="0"/>
                  </a:moveTo>
                  <a:lnTo>
                    <a:pt x="208" y="0"/>
                  </a:lnTo>
                  <a:lnTo>
                    <a:pt x="1468" y="2284"/>
                  </a:lnTo>
                  <a:lnTo>
                    <a:pt x="1262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" name="TextBox 1"/>
          <p:cNvSpPr txBox="1"/>
          <p:nvPr userDrawn="1"/>
        </p:nvSpPr>
        <p:spPr>
          <a:xfrm>
            <a:off x="0" y="-65734"/>
            <a:ext cx="132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spc="300" dirty="0">
                <a:solidFill>
                  <a:schemeClr val="accent3"/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Summary</a:t>
            </a:r>
            <a:endParaRPr lang="en-US" altLang="ko-KR" sz="1800" spc="300" dirty="0">
              <a:solidFill>
                <a:schemeClr val="bg1"/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  <p:pic>
        <p:nvPicPr>
          <p:cNvPr id="11" name="그림 10" descr="PPT_스타일(교육 2종)_2,3_슬기 수정-23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524328" y="64316"/>
            <a:ext cx="1512168" cy="18123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29B29CE-1669-2E9A-0393-143C8E75E1A8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B72C6-CC3A-49A8-9F83-AC7B14FE63E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92678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C:\Users\casio\매\2023_작업\04. [모션파크]동양미래대_오픈소스_ppt\02.프로토\데이터분석\bg.png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7"/>
            <a:ext cx="9144000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 descr="PPT_스타일(교육 2종)_2,3_슬기 수정-23.png"/>
          <p:cNvPicPr>
            <a:picLocks noChangeAspect="1"/>
          </p:cNvPicPr>
          <p:nvPr userDrawn="1"/>
        </p:nvPicPr>
        <p:blipFill>
          <a:blip r:embed="rId10" cstate="print"/>
          <a:stretch>
            <a:fillRect/>
          </a:stretch>
        </p:blipFill>
        <p:spPr>
          <a:xfrm>
            <a:off x="7524328" y="64316"/>
            <a:ext cx="1512168" cy="181233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>
            <a:off x="0" y="-6890"/>
            <a:ext cx="6732588" cy="287470"/>
          </a:xfrm>
          <a:prstGeom prst="rect">
            <a:avLst/>
          </a:prstGeom>
          <a:solidFill>
            <a:srgbClr val="1B1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 userDrawn="1"/>
        </p:nvGrpSpPr>
        <p:grpSpPr>
          <a:xfrm>
            <a:off x="5043056" y="-6890"/>
            <a:ext cx="2233275" cy="287470"/>
            <a:chOff x="-4581525" y="1349375"/>
            <a:chExt cx="9385300" cy="1208088"/>
          </a:xfrm>
        </p:grpSpPr>
        <p:sp>
          <p:nvSpPr>
            <p:cNvPr id="18" name="Freeform 6"/>
            <p:cNvSpPr>
              <a:spLocks/>
            </p:cNvSpPr>
            <p:nvPr userDrawn="1"/>
          </p:nvSpPr>
          <p:spPr bwMode="auto">
            <a:xfrm>
              <a:off x="-4581525" y="1349375"/>
              <a:ext cx="8272463" cy="1208088"/>
            </a:xfrm>
            <a:custGeom>
              <a:avLst/>
              <a:gdLst>
                <a:gd name="T0" fmla="*/ 15633 w 15633"/>
                <a:gd name="T1" fmla="*/ 2284 h 2284"/>
                <a:gd name="T2" fmla="*/ 0 w 15633"/>
                <a:gd name="T3" fmla="*/ 2284 h 2284"/>
                <a:gd name="T4" fmla="*/ 0 w 15633"/>
                <a:gd name="T5" fmla="*/ 0 h 2284"/>
                <a:gd name="T6" fmla="*/ 14372 w 15633"/>
                <a:gd name="T7" fmla="*/ 0 h 2284"/>
                <a:gd name="T8" fmla="*/ 15633 w 15633"/>
                <a:gd name="T9" fmla="*/ 2284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33" h="2284">
                  <a:moveTo>
                    <a:pt x="15633" y="2284"/>
                  </a:moveTo>
                  <a:lnTo>
                    <a:pt x="0" y="2284"/>
                  </a:lnTo>
                  <a:lnTo>
                    <a:pt x="0" y="0"/>
                  </a:lnTo>
                  <a:lnTo>
                    <a:pt x="14372" y="0"/>
                  </a:lnTo>
                  <a:lnTo>
                    <a:pt x="15633" y="2284"/>
                  </a:lnTo>
                  <a:close/>
                </a:path>
              </a:pathLst>
            </a:custGeom>
            <a:solidFill>
              <a:srgbClr val="1B18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auto">
            <a:xfrm>
              <a:off x="3187700" y="1349375"/>
              <a:ext cx="957263" cy="1208088"/>
            </a:xfrm>
            <a:custGeom>
              <a:avLst/>
              <a:gdLst>
                <a:gd name="T0" fmla="*/ 0 w 1809"/>
                <a:gd name="T1" fmla="*/ 0 h 2284"/>
                <a:gd name="T2" fmla="*/ 548 w 1809"/>
                <a:gd name="T3" fmla="*/ 0 h 2284"/>
                <a:gd name="T4" fmla="*/ 1809 w 1809"/>
                <a:gd name="T5" fmla="*/ 2284 h 2284"/>
                <a:gd name="T6" fmla="*/ 1262 w 1809"/>
                <a:gd name="T7" fmla="*/ 2284 h 2284"/>
                <a:gd name="T8" fmla="*/ 0 w 1809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9" h="2284">
                  <a:moveTo>
                    <a:pt x="0" y="0"/>
                  </a:moveTo>
                  <a:lnTo>
                    <a:pt x="548" y="0"/>
                  </a:lnTo>
                  <a:lnTo>
                    <a:pt x="1809" y="2284"/>
                  </a:lnTo>
                  <a:lnTo>
                    <a:pt x="1262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8"/>
            <p:cNvSpPr>
              <a:spLocks/>
            </p:cNvSpPr>
            <p:nvPr userDrawn="1"/>
          </p:nvSpPr>
          <p:spPr bwMode="auto">
            <a:xfrm>
              <a:off x="3635375" y="1349375"/>
              <a:ext cx="885825" cy="1208088"/>
            </a:xfrm>
            <a:custGeom>
              <a:avLst/>
              <a:gdLst>
                <a:gd name="T0" fmla="*/ 0 w 1673"/>
                <a:gd name="T1" fmla="*/ 0 h 2284"/>
                <a:gd name="T2" fmla="*/ 413 w 1673"/>
                <a:gd name="T3" fmla="*/ 0 h 2284"/>
                <a:gd name="T4" fmla="*/ 1673 w 1673"/>
                <a:gd name="T5" fmla="*/ 2284 h 2284"/>
                <a:gd name="T6" fmla="*/ 1261 w 1673"/>
                <a:gd name="T7" fmla="*/ 2284 h 2284"/>
                <a:gd name="T8" fmla="*/ 0 w 1673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3" h="2284">
                  <a:moveTo>
                    <a:pt x="0" y="0"/>
                  </a:moveTo>
                  <a:lnTo>
                    <a:pt x="413" y="0"/>
                  </a:lnTo>
                  <a:lnTo>
                    <a:pt x="1673" y="2284"/>
                  </a:lnTo>
                  <a:lnTo>
                    <a:pt x="1261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9"/>
            <p:cNvSpPr>
              <a:spLocks/>
            </p:cNvSpPr>
            <p:nvPr userDrawn="1"/>
          </p:nvSpPr>
          <p:spPr bwMode="auto">
            <a:xfrm>
              <a:off x="4025900" y="1349375"/>
              <a:ext cx="777875" cy="1208088"/>
            </a:xfrm>
            <a:custGeom>
              <a:avLst/>
              <a:gdLst>
                <a:gd name="T0" fmla="*/ 0 w 1468"/>
                <a:gd name="T1" fmla="*/ 0 h 2284"/>
                <a:gd name="T2" fmla="*/ 208 w 1468"/>
                <a:gd name="T3" fmla="*/ 0 h 2284"/>
                <a:gd name="T4" fmla="*/ 1468 w 1468"/>
                <a:gd name="T5" fmla="*/ 2284 h 2284"/>
                <a:gd name="T6" fmla="*/ 1262 w 1468"/>
                <a:gd name="T7" fmla="*/ 2284 h 2284"/>
                <a:gd name="T8" fmla="*/ 0 w 1468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8" h="2284">
                  <a:moveTo>
                    <a:pt x="0" y="0"/>
                  </a:moveTo>
                  <a:lnTo>
                    <a:pt x="208" y="0"/>
                  </a:lnTo>
                  <a:lnTo>
                    <a:pt x="1468" y="2284"/>
                  </a:lnTo>
                  <a:lnTo>
                    <a:pt x="1262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8561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6" r:id="rId2"/>
    <p:sldLayoutId id="2147483650" r:id="rId3"/>
    <p:sldLayoutId id="2147483655" r:id="rId4"/>
    <p:sldLayoutId id="2147483649" r:id="rId5"/>
    <p:sldLayoutId id="2147483657" r:id="rId6"/>
    <p:sldLayoutId id="2147483658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emf"/><Relationship Id="rId4" Type="http://schemas.openxmlformats.org/officeDocument/2006/relationships/image" Target="../media/image17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emf"/><Relationship Id="rId4" Type="http://schemas.openxmlformats.org/officeDocument/2006/relationships/image" Target="../media/image17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emf"/><Relationship Id="rId4" Type="http://schemas.openxmlformats.org/officeDocument/2006/relationships/image" Target="../media/image46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5.wmf"/><Relationship Id="rId4" Type="http://schemas.openxmlformats.org/officeDocument/2006/relationships/image" Target="../media/image46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1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모서리가 둥근 직사각형 36"/>
          <p:cNvSpPr/>
          <p:nvPr/>
        </p:nvSpPr>
        <p:spPr>
          <a:xfrm>
            <a:off x="1549610" y="2787774"/>
            <a:ext cx="6044781" cy="504056"/>
          </a:xfrm>
          <a:prstGeom prst="roundRect">
            <a:avLst>
              <a:gd name="adj" fmla="val 50000"/>
            </a:avLst>
          </a:prstGeom>
          <a:solidFill>
            <a:srgbClr val="1B1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Lecture 07. 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 기온 데이터분석 기초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02346" y="3670920"/>
            <a:ext cx="45393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 err="1">
                <a:ln w="18415" cmpd="sng">
                  <a:noFill/>
                  <a:prstDash val="solid"/>
                </a:ln>
                <a:solidFill>
                  <a:schemeClr val="accent2"/>
                </a:solidFill>
              </a:rPr>
              <a:t>인공지능소프트웨어학과</a:t>
            </a:r>
            <a:r>
              <a:rPr lang="ko-KR" altLang="en-US" sz="1300" dirty="0">
                <a:ln w="18415" cmpd="sng">
                  <a:noFill/>
                  <a:prstDash val="solid"/>
                </a:ln>
                <a:solidFill>
                  <a:schemeClr val="accent2"/>
                </a:solidFill>
              </a:rPr>
              <a:t> </a:t>
            </a:r>
            <a:r>
              <a:rPr lang="ko-KR" altLang="en-US" sz="1500" dirty="0" err="1">
                <a:ln w="18415" cmpd="sng">
                  <a:noFill/>
                  <a:prstDash val="solid"/>
                </a:ln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김준휘</a:t>
            </a:r>
            <a:r>
              <a:rPr lang="ko-KR" altLang="en-US" sz="1500" dirty="0">
                <a:ln w="18415" cmpd="sng">
                  <a:noFill/>
                  <a:prstDash val="solid"/>
                </a:ln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교수</a:t>
            </a:r>
            <a:endParaRPr lang="en-US" altLang="ko-KR" sz="1500" dirty="0">
              <a:ln w="18415" cmpd="sng">
                <a:noFill/>
                <a:prstDash val="solid"/>
              </a:ln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4631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365" y="1692414"/>
            <a:ext cx="507542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서울 기온 데이터에서</a:t>
            </a:r>
            <a:br>
              <a:rPr lang="en-US" altLang="ko-KR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</a:br>
            <a:r>
              <a:rPr lang="ko-KR" altLang="en-US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누락된 기온 파악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70283" y="1044342"/>
            <a:ext cx="1922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30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LESSON 02</a:t>
            </a:r>
            <a:endParaRPr lang="ko-KR" altLang="en-US" sz="2400" spc="300" dirty="0">
              <a:solidFill>
                <a:schemeClr val="accent3">
                  <a:lumMod val="60000"/>
                  <a:lumOff val="40000"/>
                </a:schemeClr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1015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/>
          <p:cNvSpPr/>
          <p:nvPr/>
        </p:nvSpPr>
        <p:spPr>
          <a:xfrm rot="10800000">
            <a:off x="202776" y="277856"/>
            <a:ext cx="1848943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상황 가정</a:t>
            </a:r>
          </a:p>
        </p:txBody>
      </p:sp>
      <p:pic>
        <p:nvPicPr>
          <p:cNvPr id="19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B8641CFA-F326-CB1D-5164-C7C8DB52FE27}"/>
              </a:ext>
            </a:extLst>
          </p:cNvPr>
          <p:cNvGrpSpPr/>
          <p:nvPr/>
        </p:nvGrpSpPr>
        <p:grpSpPr>
          <a:xfrm>
            <a:off x="1445370" y="1011600"/>
            <a:ext cx="2808312" cy="1875472"/>
            <a:chOff x="1475656" y="1599642"/>
            <a:chExt cx="2808312" cy="1875472"/>
          </a:xfrm>
        </p:grpSpPr>
        <p:sp>
          <p:nvSpPr>
            <p:cNvPr id="33" name="모서리가 둥근 직사각형 7">
              <a:extLst>
                <a:ext uri="{FF2B5EF4-FFF2-40B4-BE49-F238E27FC236}">
                  <a16:creationId xmlns:a16="http://schemas.microsoft.com/office/drawing/2014/main" id="{B2AD2C1B-2BBA-07A7-2066-1465FF959BE6}"/>
                </a:ext>
              </a:extLst>
            </p:cNvPr>
            <p:cNvSpPr/>
            <p:nvPr/>
          </p:nvSpPr>
          <p:spPr>
            <a:xfrm>
              <a:off x="1475656" y="1599642"/>
              <a:ext cx="2808312" cy="1746811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6EAA045-A0E2-515A-AD57-E4460D158B75}"/>
                </a:ext>
              </a:extLst>
            </p:cNvPr>
            <p:cNvSpPr txBox="1"/>
            <p:nvPr/>
          </p:nvSpPr>
          <p:spPr>
            <a:xfrm>
              <a:off x="1547664" y="1638293"/>
              <a:ext cx="2648482" cy="1708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>
                  <a:solidFill>
                    <a:schemeClr val="tx2"/>
                  </a:solidFill>
                  <a:latin typeface="+mn-ea"/>
                </a:rPr>
                <a:t>○○님</a:t>
              </a:r>
              <a:r>
                <a:rPr lang="en-US" altLang="ko-KR" sz="1500" dirty="0">
                  <a:solidFill>
                    <a:schemeClr val="tx2"/>
                  </a:solidFill>
                  <a:latin typeface="+mn-ea"/>
                </a:rPr>
                <a:t>, </a:t>
              </a:r>
              <a:r>
                <a:rPr lang="ko-KR" altLang="en-US" sz="1500" dirty="0">
                  <a:solidFill>
                    <a:schemeClr val="tx2"/>
                  </a:solidFill>
                  <a:latin typeface="+mn-ea"/>
                </a:rPr>
                <a:t>제가 방금 메일로</a:t>
              </a:r>
            </a:p>
            <a:p>
              <a:r>
                <a:rPr lang="en-US" altLang="ko-KR" sz="1500" dirty="0">
                  <a:solidFill>
                    <a:schemeClr val="tx2"/>
                  </a:solidFill>
                  <a:latin typeface="+mn-ea"/>
                </a:rPr>
                <a:t>seoul.csv </a:t>
              </a:r>
              <a:r>
                <a:rPr lang="ko-KR" altLang="en-US" sz="1500" dirty="0">
                  <a:solidFill>
                    <a:schemeClr val="tx2"/>
                  </a:solidFill>
                  <a:latin typeface="+mn-ea"/>
                </a:rPr>
                <a:t>파일을 보냈어요</a:t>
              </a:r>
              <a:r>
                <a:rPr lang="en-US" altLang="ko-KR" sz="1500" dirty="0">
                  <a:solidFill>
                    <a:schemeClr val="tx2"/>
                  </a:solidFill>
                  <a:latin typeface="+mn-ea"/>
                </a:rPr>
                <a:t>.</a:t>
              </a:r>
            </a:p>
            <a:p>
              <a:r>
                <a:rPr lang="ko-KR" altLang="en-US" sz="1500" dirty="0">
                  <a:solidFill>
                    <a:schemeClr val="tx2"/>
                  </a:solidFill>
                  <a:latin typeface="+mn-ea"/>
                </a:rPr>
                <a:t>서울에 기온 데이터가 기록되어 </a:t>
              </a:r>
              <a:br>
                <a:rPr lang="ko-KR" altLang="en-US" sz="1500" dirty="0">
                  <a:solidFill>
                    <a:schemeClr val="tx2"/>
                  </a:solidFill>
                  <a:latin typeface="+mn-ea"/>
                </a:rPr>
              </a:br>
              <a:r>
                <a:rPr lang="ko-KR" altLang="en-US" sz="1500" dirty="0">
                  <a:solidFill>
                    <a:schemeClr val="tx2"/>
                  </a:solidFill>
                  <a:latin typeface="+mn-ea"/>
                </a:rPr>
                <a:t>있어요</a:t>
              </a:r>
              <a:r>
                <a:rPr lang="en-US" altLang="ko-KR" sz="1500" dirty="0">
                  <a:solidFill>
                    <a:schemeClr val="tx2"/>
                  </a:solidFill>
                  <a:latin typeface="+mn-ea"/>
                </a:rPr>
                <a:t>. </a:t>
              </a:r>
              <a:r>
                <a:rPr lang="ko-KR" altLang="en-US" sz="1500" dirty="0">
                  <a:solidFill>
                    <a:schemeClr val="tx2"/>
                  </a:solidFill>
                  <a:latin typeface="+mn-ea"/>
                </a:rPr>
                <a:t>언제 가장 더웠었는지</a:t>
              </a:r>
              <a:br>
                <a:rPr lang="en-US" altLang="ko-KR" sz="1500" dirty="0">
                  <a:solidFill>
                    <a:schemeClr val="tx2"/>
                  </a:solidFill>
                  <a:latin typeface="+mn-ea"/>
                </a:rPr>
              </a:br>
              <a:r>
                <a:rPr lang="ko-KR" altLang="en-US" sz="1500" dirty="0">
                  <a:solidFill>
                    <a:schemeClr val="tx2"/>
                  </a:solidFill>
                  <a:latin typeface="+mn-ea"/>
                </a:rPr>
                <a:t>그리고 그때 온도가 몇 도였는지</a:t>
              </a:r>
              <a:br>
                <a:rPr lang="en-US" altLang="ko-KR" sz="1500" dirty="0">
                  <a:solidFill>
                    <a:schemeClr val="tx2"/>
                  </a:solidFill>
                  <a:latin typeface="+mn-ea"/>
                </a:rPr>
              </a:br>
              <a:r>
                <a:rPr lang="ko-KR" altLang="en-US" sz="1500" dirty="0">
                  <a:solidFill>
                    <a:schemeClr val="tx2"/>
                  </a:solidFill>
                  <a:latin typeface="+mn-ea"/>
                </a:rPr>
                <a:t>확인해서 오늘 퇴근하기 전까지</a:t>
              </a:r>
              <a:br>
                <a:rPr lang="en-US" altLang="ko-KR" sz="1500" dirty="0">
                  <a:solidFill>
                    <a:schemeClr val="tx2"/>
                  </a:solidFill>
                  <a:latin typeface="+mn-ea"/>
                </a:rPr>
              </a:br>
              <a:r>
                <a:rPr lang="ko-KR" altLang="en-US" sz="1500" dirty="0">
                  <a:solidFill>
                    <a:schemeClr val="tx2"/>
                  </a:solidFill>
                  <a:latin typeface="+mn-ea"/>
                </a:rPr>
                <a:t>알려주세요</a:t>
              </a:r>
              <a:r>
                <a:rPr lang="en-US" altLang="ko-KR" sz="1500" dirty="0">
                  <a:solidFill>
                    <a:schemeClr val="tx2"/>
                  </a:solidFill>
                  <a:latin typeface="+mn-ea"/>
                </a:rPr>
                <a:t>.</a:t>
              </a:r>
            </a:p>
          </p:txBody>
        </p:sp>
        <p:sp>
          <p:nvSpPr>
            <p:cNvPr id="35" name="직각 삼각형 34">
              <a:extLst>
                <a:ext uri="{FF2B5EF4-FFF2-40B4-BE49-F238E27FC236}">
                  <a16:creationId xmlns:a16="http://schemas.microsoft.com/office/drawing/2014/main" id="{98755C00-9934-F9E4-1931-4E739BDA3169}"/>
                </a:ext>
              </a:extLst>
            </p:cNvPr>
            <p:cNvSpPr/>
            <p:nvPr/>
          </p:nvSpPr>
          <p:spPr>
            <a:xfrm rot="5400000">
              <a:off x="1691680" y="3295094"/>
              <a:ext cx="180020" cy="180020"/>
            </a:xfrm>
            <a:prstGeom prst="rtTriangl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6" name="그래픽 35" descr="사용자">
            <a:extLst>
              <a:ext uri="{FF2B5EF4-FFF2-40B4-BE49-F238E27FC236}">
                <a16:creationId xmlns:a16="http://schemas.microsoft.com/office/drawing/2014/main" id="{4D2C2387-07F5-3FD5-BC18-B3E054BA494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8170" y="2798004"/>
            <a:ext cx="914400" cy="914400"/>
          </a:xfrm>
          <a:prstGeom prst="rect">
            <a:avLst/>
          </a:prstGeom>
        </p:spPr>
      </p:pic>
      <p:pic>
        <p:nvPicPr>
          <p:cNvPr id="37" name="그래픽 36" descr="사용자">
            <a:extLst>
              <a:ext uri="{FF2B5EF4-FFF2-40B4-BE49-F238E27FC236}">
                <a16:creationId xmlns:a16="http://schemas.microsoft.com/office/drawing/2014/main" id="{9E63DC99-0432-6A71-966C-71477228340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23234" y="2798004"/>
            <a:ext cx="914400" cy="914400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FC8DE704-5BEF-BA41-297A-F0101723DE85}"/>
              </a:ext>
            </a:extLst>
          </p:cNvPr>
          <p:cNvGrpSpPr/>
          <p:nvPr/>
        </p:nvGrpSpPr>
        <p:grpSpPr>
          <a:xfrm>
            <a:off x="2453598" y="3642998"/>
            <a:ext cx="2118402" cy="553641"/>
            <a:chOff x="1475656" y="1478050"/>
            <a:chExt cx="2118402" cy="553641"/>
          </a:xfrm>
        </p:grpSpPr>
        <p:sp>
          <p:nvSpPr>
            <p:cNvPr id="39" name="모서리가 둥근 직사각형 7">
              <a:extLst>
                <a:ext uri="{FF2B5EF4-FFF2-40B4-BE49-F238E27FC236}">
                  <a16:creationId xmlns:a16="http://schemas.microsoft.com/office/drawing/2014/main" id="{19659A9E-7D59-F1FB-7DAF-89FAB651F56A}"/>
                </a:ext>
              </a:extLst>
            </p:cNvPr>
            <p:cNvSpPr/>
            <p:nvPr/>
          </p:nvSpPr>
          <p:spPr>
            <a:xfrm>
              <a:off x="1475656" y="1599643"/>
              <a:ext cx="2118402" cy="432048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F4F0E3-48F3-AA05-361B-63E1FD16FB8E}"/>
                </a:ext>
              </a:extLst>
            </p:cNvPr>
            <p:cNvSpPr txBox="1"/>
            <p:nvPr/>
          </p:nvSpPr>
          <p:spPr>
            <a:xfrm>
              <a:off x="1547664" y="1638293"/>
              <a:ext cx="196560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>
                  <a:solidFill>
                    <a:schemeClr val="tx2"/>
                  </a:solidFill>
                  <a:latin typeface="+mn-ea"/>
                </a:rPr>
                <a:t>네</a:t>
              </a:r>
              <a:r>
                <a:rPr lang="en-US" altLang="ko-KR" sz="1500" dirty="0">
                  <a:solidFill>
                    <a:schemeClr val="tx2"/>
                  </a:solidFill>
                  <a:latin typeface="+mn-ea"/>
                </a:rPr>
                <a:t>, </a:t>
              </a:r>
              <a:r>
                <a:rPr lang="ko-KR" altLang="en-US" sz="1500" dirty="0">
                  <a:solidFill>
                    <a:schemeClr val="tx2"/>
                  </a:solidFill>
                  <a:latin typeface="+mn-ea"/>
                </a:rPr>
                <a:t>팀장님 알겠습니다</a:t>
              </a:r>
              <a:r>
                <a:rPr lang="en-US" altLang="ko-KR" sz="1500" dirty="0">
                  <a:solidFill>
                    <a:schemeClr val="tx2"/>
                  </a:solidFill>
                  <a:latin typeface="+mn-ea"/>
                </a:rPr>
                <a:t>.</a:t>
              </a:r>
            </a:p>
          </p:txBody>
        </p:sp>
        <p:sp>
          <p:nvSpPr>
            <p:cNvPr id="41" name="직각 삼각형 40">
              <a:extLst>
                <a:ext uri="{FF2B5EF4-FFF2-40B4-BE49-F238E27FC236}">
                  <a16:creationId xmlns:a16="http://schemas.microsoft.com/office/drawing/2014/main" id="{C36CA763-6CDA-5C33-7C62-758D75A79A40}"/>
                </a:ext>
              </a:extLst>
            </p:cNvPr>
            <p:cNvSpPr/>
            <p:nvPr/>
          </p:nvSpPr>
          <p:spPr>
            <a:xfrm rot="16200000">
              <a:off x="3333247" y="1478050"/>
              <a:ext cx="180020" cy="180020"/>
            </a:xfrm>
            <a:prstGeom prst="rtTriangl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621090A-8ECA-09FD-AFC4-A5C62E61109C}"/>
              </a:ext>
            </a:extLst>
          </p:cNvPr>
          <p:cNvSpPr txBox="1"/>
          <p:nvPr/>
        </p:nvSpPr>
        <p:spPr>
          <a:xfrm>
            <a:off x="1178309" y="3603008"/>
            <a:ext cx="5341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tx2"/>
                </a:solidFill>
                <a:latin typeface="+mn-ea"/>
              </a:rPr>
              <a:t>팀장</a:t>
            </a:r>
            <a:endParaRPr lang="en-US" altLang="ko-KR" sz="15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FF582D-4B75-2AE7-EDEF-7F0804CDB4B4}"/>
              </a:ext>
            </a:extLst>
          </p:cNvPr>
          <p:cNvSpPr txBox="1"/>
          <p:nvPr/>
        </p:nvSpPr>
        <p:spPr>
          <a:xfrm>
            <a:off x="4700737" y="3603008"/>
            <a:ext cx="3593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tx2"/>
                </a:solidFill>
                <a:latin typeface="+mn-ea"/>
              </a:rPr>
              <a:t>나</a:t>
            </a:r>
            <a:endParaRPr lang="en-US" altLang="ko-KR" sz="1500" dirty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02868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E8699E6-ECF4-E272-2769-7D9DC4004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88" y="1593025"/>
            <a:ext cx="6166390" cy="3340128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0"/>
          </a:effectLst>
        </p:spPr>
      </p:pic>
      <p:sp>
        <p:nvSpPr>
          <p:cNvPr id="2" name="사다리꼴 1"/>
          <p:cNvSpPr/>
          <p:nvPr/>
        </p:nvSpPr>
        <p:spPr>
          <a:xfrm rot="10800000">
            <a:off x="202775" y="277855"/>
            <a:ext cx="2852061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02779" y="699542"/>
            <a:ext cx="5200179" cy="381262"/>
            <a:chOff x="202779" y="447056"/>
            <a:chExt cx="5200179" cy="381262"/>
          </a:xfrm>
        </p:grpSpPr>
        <p:pic>
          <p:nvPicPr>
            <p:cNvPr id="4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476609" y="458986"/>
              <a:ext cx="49263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solidFill>
                    <a:schemeClr val="accent2"/>
                  </a:solidFill>
                  <a:latin typeface="+mj-ea"/>
                  <a:ea typeface="+mj-ea"/>
                </a:rPr>
                <a:t>기상자료개방포털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 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(https://data.kma.go.kr/)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54217" y="267031"/>
            <a:ext cx="2196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CSV 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파일 다운로드</a:t>
            </a:r>
          </a:p>
        </p:txBody>
      </p:sp>
      <p:pic>
        <p:nvPicPr>
          <p:cNvPr id="19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1C521390-0763-152F-DBF0-E789088C2871}"/>
              </a:ext>
            </a:extLst>
          </p:cNvPr>
          <p:cNvGrpSpPr/>
          <p:nvPr/>
        </p:nvGrpSpPr>
        <p:grpSpPr>
          <a:xfrm>
            <a:off x="202779" y="1080804"/>
            <a:ext cx="6671735" cy="381262"/>
            <a:chOff x="202779" y="447056"/>
            <a:chExt cx="6671735" cy="381262"/>
          </a:xfrm>
        </p:grpSpPr>
        <p:pic>
          <p:nvPicPr>
            <p:cNvPr id="7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DE7B18B3-B464-5E4A-C3F0-606F03C10C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52063E-647B-27CF-2F0F-60169F01B951}"/>
                </a:ext>
              </a:extLst>
            </p:cNvPr>
            <p:cNvSpPr txBox="1"/>
            <p:nvPr/>
          </p:nvSpPr>
          <p:spPr>
            <a:xfrm>
              <a:off x="476609" y="458986"/>
              <a:ext cx="63979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[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기후통계분석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] – [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기온분석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] – [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검색조건 설정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] – [CSV 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다운로드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]</a:t>
              </a: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B32C80-D869-84EF-94A5-166C290A82A2}"/>
              </a:ext>
            </a:extLst>
          </p:cNvPr>
          <p:cNvSpPr/>
          <p:nvPr/>
        </p:nvSpPr>
        <p:spPr>
          <a:xfrm>
            <a:off x="3363922" y="1906003"/>
            <a:ext cx="400042" cy="144016"/>
          </a:xfrm>
          <a:prstGeom prst="rect">
            <a:avLst/>
          </a:prstGeom>
          <a:noFill/>
          <a:ln w="25400" cap="flat" cmpd="sng" algn="ctr">
            <a:solidFill>
              <a:srgbClr val="ED7D31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9F28FB-11BB-DC1B-228C-1DF6A9540CC7}"/>
              </a:ext>
            </a:extLst>
          </p:cNvPr>
          <p:cNvSpPr/>
          <p:nvPr/>
        </p:nvSpPr>
        <p:spPr>
          <a:xfrm>
            <a:off x="1923652" y="3025062"/>
            <a:ext cx="327591" cy="144016"/>
          </a:xfrm>
          <a:prstGeom prst="rect">
            <a:avLst/>
          </a:prstGeom>
          <a:noFill/>
          <a:ln w="25400" cap="flat" cmpd="sng" algn="ctr">
            <a:solidFill>
              <a:srgbClr val="ED7D31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03162A-B05A-E877-E911-29C825178039}"/>
              </a:ext>
            </a:extLst>
          </p:cNvPr>
          <p:cNvSpPr/>
          <p:nvPr/>
        </p:nvSpPr>
        <p:spPr>
          <a:xfrm>
            <a:off x="4870665" y="4217302"/>
            <a:ext cx="216024" cy="144016"/>
          </a:xfrm>
          <a:prstGeom prst="rect">
            <a:avLst/>
          </a:prstGeom>
          <a:noFill/>
          <a:ln w="25400" cap="flat" cmpd="sng" algn="ctr">
            <a:solidFill>
              <a:srgbClr val="ED7D31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C88B06C-B336-A99D-6CD5-3686D59CE24A}"/>
              </a:ext>
            </a:extLst>
          </p:cNvPr>
          <p:cNvSpPr/>
          <p:nvPr/>
        </p:nvSpPr>
        <p:spPr>
          <a:xfrm>
            <a:off x="3728007" y="3671898"/>
            <a:ext cx="926633" cy="144016"/>
          </a:xfrm>
          <a:prstGeom prst="rect">
            <a:avLst/>
          </a:prstGeom>
          <a:noFill/>
          <a:ln w="25400" cap="flat" cmpd="sng" algn="ctr">
            <a:solidFill>
              <a:srgbClr val="ED7D31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824AB63-A073-8D3A-F96E-4A5BB2239D10}"/>
              </a:ext>
            </a:extLst>
          </p:cNvPr>
          <p:cNvSpPr/>
          <p:nvPr/>
        </p:nvSpPr>
        <p:spPr>
          <a:xfrm>
            <a:off x="2649048" y="3785701"/>
            <a:ext cx="792088" cy="144016"/>
          </a:xfrm>
          <a:prstGeom prst="rect">
            <a:avLst/>
          </a:prstGeom>
          <a:noFill/>
          <a:ln w="25400" cap="flat" cmpd="sng" algn="ctr">
            <a:solidFill>
              <a:srgbClr val="ED7D31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EDF4D2C-B7CC-8F8B-4D8F-B5532E3B7D15}"/>
              </a:ext>
            </a:extLst>
          </p:cNvPr>
          <p:cNvSpPr/>
          <p:nvPr/>
        </p:nvSpPr>
        <p:spPr>
          <a:xfrm>
            <a:off x="3779912" y="3928014"/>
            <a:ext cx="360040" cy="144016"/>
          </a:xfrm>
          <a:prstGeom prst="rect">
            <a:avLst/>
          </a:prstGeom>
          <a:noFill/>
          <a:ln w="25400" cap="flat" cmpd="sng" algn="ctr">
            <a:solidFill>
              <a:srgbClr val="ED7D31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624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/>
          <p:cNvSpPr/>
          <p:nvPr/>
        </p:nvSpPr>
        <p:spPr>
          <a:xfrm rot="10800000">
            <a:off x="202774" y="277854"/>
            <a:ext cx="2425009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02779" y="699542"/>
            <a:ext cx="5020642" cy="658261"/>
            <a:chOff x="202779" y="447056"/>
            <a:chExt cx="5020642" cy="658261"/>
          </a:xfrm>
        </p:grpSpPr>
        <p:pic>
          <p:nvPicPr>
            <p:cNvPr id="4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476609" y="458986"/>
              <a:ext cx="47468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다운로드한 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CSV 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파일을 엑셀 프로그램으로 열고 </a:t>
              </a:r>
              <a:b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</a:b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데이터 분석에 불필요한 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1~7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행을 삭제합니다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.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54217" y="267031"/>
            <a:ext cx="1744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CSV 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파일 편집</a:t>
            </a:r>
          </a:p>
        </p:txBody>
      </p:sp>
      <p:pic>
        <p:nvPicPr>
          <p:cNvPr id="19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2297B3E-9257-3C3F-E74F-C0DC0F4B4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80" y="747052"/>
            <a:ext cx="3131840" cy="43382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C10B00-B4C0-DFC6-43F3-158060BBE048}"/>
              </a:ext>
            </a:extLst>
          </p:cNvPr>
          <p:cNvSpPr txBox="1"/>
          <p:nvPr/>
        </p:nvSpPr>
        <p:spPr>
          <a:xfrm>
            <a:off x="4661551" y="2053545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n-ea"/>
              </a:rPr>
              <a:t>삭제</a:t>
            </a:r>
            <a:endParaRPr lang="en-US" altLang="ko-KR" sz="1600" dirty="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239A8F-058A-8694-4986-80B550B609CF}"/>
              </a:ext>
            </a:extLst>
          </p:cNvPr>
          <p:cNvSpPr/>
          <p:nvPr/>
        </p:nvSpPr>
        <p:spPr>
          <a:xfrm>
            <a:off x="5286773" y="1825090"/>
            <a:ext cx="3029643" cy="792088"/>
          </a:xfrm>
          <a:prstGeom prst="rect">
            <a:avLst/>
          </a:prstGeom>
          <a:noFill/>
          <a:ln w="25400">
            <a:solidFill>
              <a:srgbClr val="ED7D3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D5FF3C-E475-778F-8DD4-7058CC5C5226}"/>
              </a:ext>
            </a:extLst>
          </p:cNvPr>
          <p:cNvSpPr/>
          <p:nvPr/>
        </p:nvSpPr>
        <p:spPr>
          <a:xfrm>
            <a:off x="5385353" y="3265250"/>
            <a:ext cx="914840" cy="165280"/>
          </a:xfrm>
          <a:prstGeom prst="rect">
            <a:avLst/>
          </a:prstGeom>
          <a:noFill/>
          <a:ln w="25400">
            <a:solidFill>
              <a:srgbClr val="ED7D3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808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/>
          <p:cNvSpPr/>
          <p:nvPr/>
        </p:nvSpPr>
        <p:spPr>
          <a:xfrm rot="10800000">
            <a:off x="202775" y="277855"/>
            <a:ext cx="2852061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2196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CSV 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파일 다운로드</a:t>
            </a:r>
          </a:p>
        </p:txBody>
      </p:sp>
      <p:pic>
        <p:nvPicPr>
          <p:cNvPr id="19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52063E-647B-27CF-2F0F-60169F01B951}"/>
              </a:ext>
            </a:extLst>
          </p:cNvPr>
          <p:cNvSpPr txBox="1"/>
          <p:nvPr/>
        </p:nvSpPr>
        <p:spPr>
          <a:xfrm>
            <a:off x="476609" y="13816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AB6B3A9-91E3-3A1B-A57A-DE9C6DC1F423}"/>
              </a:ext>
            </a:extLst>
          </p:cNvPr>
          <p:cNvGrpSpPr/>
          <p:nvPr/>
        </p:nvGrpSpPr>
        <p:grpSpPr>
          <a:xfrm>
            <a:off x="202775" y="699542"/>
            <a:ext cx="7854751" cy="658261"/>
            <a:chOff x="202779" y="447056"/>
            <a:chExt cx="7854751" cy="658261"/>
          </a:xfrm>
        </p:grpSpPr>
        <p:pic>
          <p:nvPicPr>
            <p:cNvPr id="10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3C688A27-5534-6A82-F4A1-7425431331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7910463-2589-7CF6-BE82-F91E14EB5B3D}"/>
                </a:ext>
              </a:extLst>
            </p:cNvPr>
            <p:cNvSpPr txBox="1"/>
            <p:nvPr/>
          </p:nvSpPr>
          <p:spPr>
            <a:xfrm>
              <a:off x="476609" y="458986"/>
              <a:ext cx="75809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메뉴에서 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[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파일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] – [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다른 이름으로 저장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]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을 눌러 파일 이름을 </a:t>
              </a:r>
              <a:r>
                <a:rPr lang="en-US" altLang="ko-KR" dirty="0" err="1">
                  <a:solidFill>
                    <a:schemeClr val="accent2"/>
                  </a:solidFill>
                  <a:latin typeface="+mj-ea"/>
                  <a:ea typeface="+mj-ea"/>
                </a:rPr>
                <a:t>seoul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로 변경하고 </a:t>
              </a:r>
              <a:b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</a:b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다운로드 폴더에 저장합니다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. 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이때 경고창이 뜨면 “예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(Y)” 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버튼을 클릭합니다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.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2A841308-AD18-BEEA-3904-F41FD66DA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38" y="1896556"/>
            <a:ext cx="3429738" cy="2991899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EB11B4D-0074-EC74-3D76-6F458BAC7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952" y="1896556"/>
            <a:ext cx="4858428" cy="1286054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0"/>
          </a:effec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53AECF7-4CF8-7BAD-F1FA-6642D2F7368E}"/>
              </a:ext>
            </a:extLst>
          </p:cNvPr>
          <p:cNvSpPr/>
          <p:nvPr/>
        </p:nvSpPr>
        <p:spPr>
          <a:xfrm>
            <a:off x="1239383" y="4064251"/>
            <a:ext cx="236273" cy="163683"/>
          </a:xfrm>
          <a:prstGeom prst="rect">
            <a:avLst/>
          </a:prstGeom>
          <a:noFill/>
          <a:ln w="25400">
            <a:solidFill>
              <a:srgbClr val="ED7D3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ACA93D-97C7-C52A-A678-6B445512DD84}"/>
              </a:ext>
            </a:extLst>
          </p:cNvPr>
          <p:cNvSpPr/>
          <p:nvPr/>
        </p:nvSpPr>
        <p:spPr>
          <a:xfrm>
            <a:off x="2790185" y="4659983"/>
            <a:ext cx="557679" cy="205664"/>
          </a:xfrm>
          <a:prstGeom prst="rect">
            <a:avLst/>
          </a:prstGeom>
          <a:noFill/>
          <a:ln w="25400">
            <a:solidFill>
              <a:srgbClr val="ED7D3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A4CA2C3-9BD5-ACC9-F618-DED54A89E069}"/>
              </a:ext>
            </a:extLst>
          </p:cNvPr>
          <p:cNvSpPr/>
          <p:nvPr/>
        </p:nvSpPr>
        <p:spPr>
          <a:xfrm>
            <a:off x="4897467" y="2832042"/>
            <a:ext cx="1046133" cy="285808"/>
          </a:xfrm>
          <a:prstGeom prst="rect">
            <a:avLst/>
          </a:prstGeom>
          <a:noFill/>
          <a:ln w="25400">
            <a:solidFill>
              <a:srgbClr val="ED7D3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BD31E87-60B8-7373-B47D-8CF469494006}"/>
              </a:ext>
            </a:extLst>
          </p:cNvPr>
          <p:cNvSpPr/>
          <p:nvPr/>
        </p:nvSpPr>
        <p:spPr>
          <a:xfrm>
            <a:off x="1691680" y="2093650"/>
            <a:ext cx="321270" cy="163683"/>
          </a:xfrm>
          <a:prstGeom prst="rect">
            <a:avLst/>
          </a:prstGeom>
          <a:noFill/>
          <a:ln w="25400">
            <a:solidFill>
              <a:srgbClr val="ED7D3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3141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4" y="277853"/>
            <a:ext cx="4657257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02779" y="699542"/>
            <a:ext cx="3157953" cy="381262"/>
            <a:chOff x="202779" y="447056"/>
            <a:chExt cx="3157953" cy="381262"/>
          </a:xfrm>
        </p:grpSpPr>
        <p:pic>
          <p:nvPicPr>
            <p:cNvPr id="3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76609" y="458986"/>
              <a:ext cx="2884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주피터 노트북을 실행합니다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.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54217" y="267031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CSV 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파일에서 데이터 읽어오기 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(1/5)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7721376-F5F7-6CD2-072A-38E0CF4DB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17" y="1187113"/>
            <a:ext cx="3063702" cy="3708117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F42A4FE-5C35-B572-A3FF-EFB493F8A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1919" y="1187113"/>
            <a:ext cx="5154233" cy="3708116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0"/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C78C8B9-A7F6-42EB-E5DB-7E510B7F4A87}"/>
              </a:ext>
            </a:extLst>
          </p:cNvPr>
          <p:cNvSpPr/>
          <p:nvPr/>
        </p:nvSpPr>
        <p:spPr>
          <a:xfrm>
            <a:off x="899592" y="2720937"/>
            <a:ext cx="1333245" cy="210853"/>
          </a:xfrm>
          <a:prstGeom prst="rect">
            <a:avLst/>
          </a:prstGeom>
          <a:noFill/>
          <a:ln w="25400">
            <a:solidFill>
              <a:srgbClr val="ED7D3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67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4" y="277853"/>
            <a:ext cx="4657257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02779" y="699542"/>
            <a:ext cx="7135004" cy="658261"/>
            <a:chOff x="202779" y="447056"/>
            <a:chExt cx="7135004" cy="658261"/>
          </a:xfrm>
        </p:grpSpPr>
        <p:pic>
          <p:nvPicPr>
            <p:cNvPr id="3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76609" y="458986"/>
              <a:ext cx="68611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브라우저에서 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Downloads 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폴더를 선택한 후 오른쪽에 있는</a:t>
              </a:r>
              <a:endParaRPr lang="en-US" altLang="ko-KR" dirty="0">
                <a:solidFill>
                  <a:schemeClr val="accent2"/>
                </a:solidFill>
                <a:latin typeface="+mj-ea"/>
                <a:ea typeface="+mj-ea"/>
              </a:endParaRPr>
            </a:p>
            <a:p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[New] – [Python 3] 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버튼을 클릭하여 새 파이썬 노트북을 생성합니다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.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54217" y="267031"/>
            <a:ext cx="4106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CSV 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파일에서 데이터 읽어오기 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(2/5)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B5646BB-87B8-8490-5007-1268BC95B2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4209"/>
          <a:stretch/>
        </p:blipFill>
        <p:spPr>
          <a:xfrm>
            <a:off x="554217" y="1528104"/>
            <a:ext cx="7474205" cy="225870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C78C8B9-A7F6-42EB-E5DB-7E510B7F4A87}"/>
              </a:ext>
            </a:extLst>
          </p:cNvPr>
          <p:cNvSpPr/>
          <p:nvPr/>
        </p:nvSpPr>
        <p:spPr>
          <a:xfrm>
            <a:off x="1443587" y="2582985"/>
            <a:ext cx="682925" cy="160216"/>
          </a:xfrm>
          <a:prstGeom prst="rect">
            <a:avLst/>
          </a:prstGeom>
          <a:noFill/>
          <a:ln w="25400">
            <a:solidFill>
              <a:srgbClr val="ED7D3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0C123F5-E85E-6BAE-DB43-F14F368B2E02}"/>
              </a:ext>
            </a:extLst>
          </p:cNvPr>
          <p:cNvSpPr/>
          <p:nvPr/>
        </p:nvSpPr>
        <p:spPr>
          <a:xfrm>
            <a:off x="6557847" y="2650324"/>
            <a:ext cx="906209" cy="170847"/>
          </a:xfrm>
          <a:prstGeom prst="rect">
            <a:avLst/>
          </a:prstGeom>
          <a:noFill/>
          <a:ln w="25400">
            <a:solidFill>
              <a:srgbClr val="ED7D3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044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3" y="277852"/>
            <a:ext cx="4729266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02779" y="699542"/>
            <a:ext cx="5762833" cy="381262"/>
            <a:chOff x="202779" y="447056"/>
            <a:chExt cx="5762833" cy="381262"/>
          </a:xfrm>
        </p:grpSpPr>
        <p:pic>
          <p:nvPicPr>
            <p:cNvPr id="3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76609" y="458986"/>
              <a:ext cx="5489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노트북의 빈 셀 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(</a:t>
              </a:r>
              <a:r>
                <a:rPr lang="en-US" altLang="ko-KR">
                  <a:solidFill>
                    <a:schemeClr val="accent2"/>
                  </a:solidFill>
                  <a:latin typeface="+mj-ea"/>
                  <a:ea typeface="+mj-ea"/>
                </a:rPr>
                <a:t>cell)</a:t>
              </a:r>
              <a:r>
                <a:rPr lang="ko-KR" altLang="en-US">
                  <a:solidFill>
                    <a:schemeClr val="accent2"/>
                  </a:solidFill>
                  <a:latin typeface="+mj-ea"/>
                  <a:ea typeface="+mj-ea"/>
                </a:rPr>
                <a:t>에 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다음과 같이 코드를 작성합니다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.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54217" y="267031"/>
            <a:ext cx="4106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CSV 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파일에서 데이터 읽어오기 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(3/5)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5085AC-231F-8116-0193-799F6BBDDD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177"/>
          <a:stretch/>
        </p:blipFill>
        <p:spPr>
          <a:xfrm>
            <a:off x="554217" y="1207735"/>
            <a:ext cx="7903695" cy="2304256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EA5A40-31D7-8A00-6111-F2A05A5A997C}"/>
              </a:ext>
            </a:extLst>
          </p:cNvPr>
          <p:cNvSpPr txBox="1"/>
          <p:nvPr/>
        </p:nvSpPr>
        <p:spPr>
          <a:xfrm>
            <a:off x="1227975" y="3795886"/>
            <a:ext cx="66880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+mn-ea"/>
              </a:rPr>
              <a:t>만약 윈도우가 아닌 다른 운영체제 </a:t>
            </a:r>
            <a:r>
              <a:rPr lang="en-US" altLang="ko-KR" sz="1600" dirty="0">
                <a:latin typeface="+mn-ea"/>
              </a:rPr>
              <a:t>(macOS, </a:t>
            </a:r>
            <a:r>
              <a:rPr lang="ko-KR" altLang="en-US" sz="1600" dirty="0">
                <a:latin typeface="+mn-ea"/>
              </a:rPr>
              <a:t>리눅스 등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를 사용하고 있다면</a:t>
            </a:r>
            <a:r>
              <a:rPr lang="en-US" altLang="ko-KR" sz="1600" dirty="0">
                <a:latin typeface="+mn-ea"/>
              </a:rPr>
              <a:t>,</a:t>
            </a:r>
          </a:p>
          <a:p>
            <a:pPr algn="ctr"/>
            <a:r>
              <a:rPr lang="en-US" altLang="ko-KR" sz="1600" dirty="0">
                <a:latin typeface="+mn-ea"/>
              </a:rPr>
              <a:t>encoding=‘cp949’</a:t>
            </a:r>
            <a:r>
              <a:rPr lang="ko-KR" altLang="en-US" sz="1600" dirty="0">
                <a:latin typeface="+mn-ea"/>
              </a:rPr>
              <a:t>를 반드시 입력해야 합니다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 algn="ctr"/>
            <a:r>
              <a:rPr lang="ko-KR" altLang="en-US" sz="1600" dirty="0">
                <a:latin typeface="+mn-ea"/>
              </a:rPr>
              <a:t>특히</a:t>
            </a:r>
            <a:r>
              <a:rPr lang="en-US" altLang="ko-KR" sz="1600" dirty="0">
                <a:latin typeface="+mn-ea"/>
              </a:rPr>
              <a:t>, vs code</a:t>
            </a:r>
            <a:r>
              <a:rPr lang="ko-KR" altLang="en-US" sz="1600" dirty="0">
                <a:latin typeface="+mn-ea"/>
              </a:rPr>
              <a:t>에서 노트북으로 실행하려면 </a:t>
            </a:r>
            <a:r>
              <a:rPr lang="en-US" altLang="ko-KR" sz="1600" dirty="0">
                <a:latin typeface="+mn-ea"/>
              </a:rPr>
              <a:t>encoding=‘cp949’</a:t>
            </a:r>
            <a:r>
              <a:rPr lang="ko-KR" altLang="en-US" sz="1600" dirty="0">
                <a:latin typeface="+mn-ea"/>
              </a:rPr>
              <a:t>를 반드시 입력</a:t>
            </a:r>
          </a:p>
        </p:txBody>
      </p:sp>
    </p:spTree>
    <p:extLst>
      <p:ext uri="{BB962C8B-B14F-4D97-AF65-F5344CB8AC3E}">
        <p14:creationId xmlns:p14="http://schemas.microsoft.com/office/powerpoint/2010/main" val="87643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ABEEB10-1669-BF26-3F2F-C8D29B788F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001"/>
          <a:stretch/>
        </p:blipFill>
        <p:spPr>
          <a:xfrm>
            <a:off x="554182" y="1528104"/>
            <a:ext cx="7474205" cy="222666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5" name="사다리꼴 24"/>
          <p:cNvSpPr/>
          <p:nvPr/>
        </p:nvSpPr>
        <p:spPr>
          <a:xfrm rot="10800000">
            <a:off x="202774" y="277853"/>
            <a:ext cx="4657257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02779" y="699542"/>
            <a:ext cx="8013449" cy="658261"/>
            <a:chOff x="202779" y="447056"/>
            <a:chExt cx="8013449" cy="658261"/>
          </a:xfrm>
        </p:grpSpPr>
        <p:pic>
          <p:nvPicPr>
            <p:cNvPr id="3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76609" y="458986"/>
              <a:ext cx="77396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“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Untitled”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라고 적혀 있는 노트북의 이름을 클릭하여 “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unit02_01”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로 변경한 후</a:t>
              </a:r>
              <a:b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</a:b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Rename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버튼을 클릭하여 저장합니다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.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54217" y="267031"/>
            <a:ext cx="4106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CSV 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파일에서 데이터 읽어오기 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(4/5)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C78C8B9-A7F6-42EB-E5DB-7E510B7F4A87}"/>
              </a:ext>
            </a:extLst>
          </p:cNvPr>
          <p:cNvSpPr/>
          <p:nvPr/>
        </p:nvSpPr>
        <p:spPr>
          <a:xfrm>
            <a:off x="2339752" y="2641437"/>
            <a:ext cx="467243" cy="137205"/>
          </a:xfrm>
          <a:prstGeom prst="rect">
            <a:avLst/>
          </a:prstGeom>
          <a:noFill/>
          <a:ln w="25400">
            <a:solidFill>
              <a:srgbClr val="ED7D3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0C123F5-E85E-6BAE-DB43-F14F368B2E02}"/>
              </a:ext>
            </a:extLst>
          </p:cNvPr>
          <p:cNvSpPr/>
          <p:nvPr/>
        </p:nvSpPr>
        <p:spPr>
          <a:xfrm>
            <a:off x="6557847" y="2650324"/>
            <a:ext cx="906209" cy="170847"/>
          </a:xfrm>
          <a:prstGeom prst="rect">
            <a:avLst/>
          </a:prstGeom>
          <a:noFill/>
          <a:ln w="25400">
            <a:solidFill>
              <a:srgbClr val="ED7D3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96C18B-D6AE-440A-48D8-E4427587AC1E}"/>
              </a:ext>
            </a:extLst>
          </p:cNvPr>
          <p:cNvSpPr/>
          <p:nvPr/>
        </p:nvSpPr>
        <p:spPr>
          <a:xfrm>
            <a:off x="1648025" y="1851670"/>
            <a:ext cx="467243" cy="137205"/>
          </a:xfrm>
          <a:prstGeom prst="rect">
            <a:avLst/>
          </a:prstGeom>
          <a:noFill/>
          <a:ln w="25400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2B3D85B-B9D6-4AA5-A02F-1B8531E362D1}"/>
              </a:ext>
            </a:extLst>
          </p:cNvPr>
          <p:cNvSpPr/>
          <p:nvPr/>
        </p:nvSpPr>
        <p:spPr>
          <a:xfrm>
            <a:off x="539552" y="3925072"/>
            <a:ext cx="5988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A5FCC"/>
                </a:solidFill>
              </a:rPr>
              <a:t>lecture07-08-09-seoul-temperature-mpl-np.ipynb</a:t>
            </a:r>
          </a:p>
        </p:txBody>
      </p:sp>
    </p:spTree>
    <p:extLst>
      <p:ext uri="{BB962C8B-B14F-4D97-AF65-F5344CB8AC3E}">
        <p14:creationId xmlns:p14="http://schemas.microsoft.com/office/powerpoint/2010/main" val="869761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E9B640E-20CD-6CE7-703F-AA77278FF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77"/>
          <a:stretch/>
        </p:blipFill>
        <p:spPr>
          <a:xfrm>
            <a:off x="554217" y="1207735"/>
            <a:ext cx="7974533" cy="232490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5" name="사다리꼴 24"/>
          <p:cNvSpPr/>
          <p:nvPr/>
        </p:nvSpPr>
        <p:spPr>
          <a:xfrm rot="10800000">
            <a:off x="202773" y="277852"/>
            <a:ext cx="4729266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02779" y="699542"/>
            <a:ext cx="3366343" cy="381262"/>
            <a:chOff x="202779" y="447056"/>
            <a:chExt cx="3366343" cy="381262"/>
          </a:xfrm>
        </p:grpSpPr>
        <p:pic>
          <p:nvPicPr>
            <p:cNvPr id="3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76609" y="458986"/>
              <a:ext cx="30925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작성한 코드를 실행하겠습니다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.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54217" y="267031"/>
            <a:ext cx="4106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CSV 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파일에서 데이터 읽어오기 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(5/5)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EA5A40-31D7-8A00-6111-F2A05A5A997C}"/>
              </a:ext>
            </a:extLst>
          </p:cNvPr>
          <p:cNvSpPr txBox="1"/>
          <p:nvPr/>
        </p:nvSpPr>
        <p:spPr>
          <a:xfrm>
            <a:off x="532367" y="3659574"/>
            <a:ext cx="436440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※ </a:t>
            </a:r>
            <a:r>
              <a:rPr lang="ko-KR" altLang="en-US" sz="1600" dirty="0">
                <a:latin typeface="+mn-ea"/>
              </a:rPr>
              <a:t>단축키를 통해서도 실행할 수 있습니다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r>
              <a:rPr lang="en-US" altLang="ko-KR" sz="1600" dirty="0">
                <a:latin typeface="+mn-ea"/>
              </a:rPr>
              <a:t>[Ctrl] + [Enter]: 	Run Cells</a:t>
            </a:r>
          </a:p>
          <a:p>
            <a:r>
              <a:rPr lang="en-US" altLang="ko-KR" sz="1600" dirty="0">
                <a:latin typeface="+mn-ea"/>
              </a:rPr>
              <a:t>[Shift] + [Enter]: 	Run Cells and Select Cell</a:t>
            </a:r>
          </a:p>
          <a:p>
            <a:r>
              <a:rPr lang="en-US" altLang="ko-KR" sz="1600" dirty="0">
                <a:latin typeface="+mn-ea"/>
              </a:rPr>
              <a:t>[Alt] + [Enter]: 	Run Cells and Insert Cell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AFE3268-5830-BB5C-F9E9-EEF560043A1A}"/>
              </a:ext>
            </a:extLst>
          </p:cNvPr>
          <p:cNvSpPr/>
          <p:nvPr/>
        </p:nvSpPr>
        <p:spPr>
          <a:xfrm>
            <a:off x="1807343" y="2434341"/>
            <a:ext cx="216024" cy="202329"/>
          </a:xfrm>
          <a:prstGeom prst="rect">
            <a:avLst/>
          </a:prstGeom>
          <a:noFill/>
          <a:ln w="25400">
            <a:solidFill>
              <a:srgbClr val="ED7D3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6205034-1104-6F31-B9EF-48B9397B48D9}"/>
              </a:ext>
            </a:extLst>
          </p:cNvPr>
          <p:cNvCxnSpPr>
            <a:cxnSpLocks/>
          </p:cNvCxnSpPr>
          <p:nvPr/>
        </p:nvCxnSpPr>
        <p:spPr>
          <a:xfrm flipH="1">
            <a:off x="2111453" y="2282640"/>
            <a:ext cx="603114" cy="175098"/>
          </a:xfrm>
          <a:prstGeom prst="straightConnector1">
            <a:avLst/>
          </a:prstGeom>
          <a:ln>
            <a:solidFill>
              <a:srgbClr val="ED7D3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12E4246-E1D4-150C-F682-25E4BE54A3BB}"/>
              </a:ext>
            </a:extLst>
          </p:cNvPr>
          <p:cNvSpPr txBox="1"/>
          <p:nvPr/>
        </p:nvSpPr>
        <p:spPr>
          <a:xfrm>
            <a:off x="2690614" y="2113363"/>
            <a:ext cx="50209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n-ea"/>
              </a:rPr>
              <a:t>이 버튼을 클릭하면 해당 셀 </a:t>
            </a:r>
            <a:r>
              <a:rPr lang="en-US" altLang="ko-KR" sz="1600" dirty="0">
                <a:latin typeface="+mn-ea"/>
              </a:rPr>
              <a:t>(cell)</a:t>
            </a:r>
            <a:r>
              <a:rPr lang="ko-KR" altLang="en-US" sz="1600" dirty="0">
                <a:latin typeface="+mn-ea"/>
              </a:rPr>
              <a:t>을 실행시킬 수 있습니다</a:t>
            </a:r>
            <a:r>
              <a:rPr lang="en-US" altLang="ko-KR" sz="16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1157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21386FB-BC05-9A92-2F90-1FFC0F389EEE}"/>
              </a:ext>
            </a:extLst>
          </p:cNvPr>
          <p:cNvSpPr/>
          <p:nvPr/>
        </p:nvSpPr>
        <p:spPr>
          <a:xfrm>
            <a:off x="5580112" y="870488"/>
            <a:ext cx="2137809" cy="1701262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695080" y="816373"/>
            <a:ext cx="7022841" cy="2129878"/>
            <a:chOff x="695080" y="944890"/>
            <a:chExt cx="7022841" cy="2129878"/>
          </a:xfrm>
        </p:grpSpPr>
        <p:pic>
          <p:nvPicPr>
            <p:cNvPr id="5125" name="Picture 5" descr="C:\Users\casio\매\2023_작업\04. [모션파크]동양미래대_오픈소스_ppt\06.이미지\데이터분석입문_시안\체크1.e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080" y="1082791"/>
              <a:ext cx="295317" cy="25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976973" y="944890"/>
              <a:ext cx="6740948" cy="2129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 err="1"/>
                <a:t>기상자료개방포털에서</a:t>
              </a:r>
              <a:r>
                <a:rPr lang="ko-KR" altLang="en-US" dirty="0"/>
                <a:t> 서울 일별 기온 데이터 준비</a:t>
              </a:r>
            </a:p>
            <a:p>
              <a:pPr>
                <a:lnSpc>
                  <a:spcPct val="150000"/>
                </a:lnSpc>
              </a:pPr>
              <a:endParaRPr lang="en-US" altLang="ko-KR" dirty="0"/>
            </a:p>
            <a:p>
              <a:pPr>
                <a:lnSpc>
                  <a:spcPct val="150000"/>
                </a:lnSpc>
              </a:pPr>
              <a:r>
                <a:rPr lang="ko-KR" altLang="en-US" dirty="0"/>
                <a:t>서울 일별 기온 데이터의 행과 열 이해하고 </a:t>
              </a:r>
              <a:r>
                <a:rPr lang="ko-KR" altLang="en-US" dirty="0" err="1"/>
                <a:t>결측치</a:t>
              </a:r>
              <a:r>
                <a:rPr lang="en-US" altLang="ko-KR" dirty="0"/>
                <a:t>(</a:t>
              </a:r>
              <a:r>
                <a:rPr lang="ko-KR" altLang="en-US" dirty="0"/>
                <a:t>누락된 데이터</a:t>
              </a:r>
              <a:r>
                <a:rPr lang="en-US" altLang="ko-KR" dirty="0"/>
                <a:t>) </a:t>
              </a:r>
              <a:r>
                <a:rPr lang="ko-KR" altLang="en-US" dirty="0"/>
                <a:t>파악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/>
                <a:t>모듈 </a:t>
              </a:r>
              <a:r>
                <a:rPr lang="en-US" altLang="ko-KR" dirty="0"/>
                <a:t>csv</a:t>
              </a:r>
              <a:r>
                <a:rPr lang="ko-KR" altLang="en-US" dirty="0"/>
                <a:t>로 서울 일별 기온 데이터 읽어서 출력</a:t>
              </a:r>
            </a:p>
            <a:p>
              <a:pPr>
                <a:lnSpc>
                  <a:spcPct val="150000"/>
                </a:lnSpc>
              </a:pPr>
              <a:endParaRPr lang="ko-KR" altLang="en-US" dirty="0"/>
            </a:p>
          </p:txBody>
        </p:sp>
        <p:pic>
          <p:nvPicPr>
            <p:cNvPr id="13" name="Picture 5" descr="C:\Users\casio\매\2023_작업\04. [모션파크]동양미래대_오픈소스_ppt\06.이미지\데이터분석입문_시안\체크1.e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821" y="1920913"/>
              <a:ext cx="295317" cy="25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5" descr="C:\Users\casio\매\2023_작업\04. [모션파크]동양미래대_오픈소스_ppt\06.이미지\데이터분석입문_시안\체크1.e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562" y="2330013"/>
              <a:ext cx="295317" cy="25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1B06C57-2F7D-8708-3DEC-F5AF74E5999B}"/>
              </a:ext>
            </a:extLst>
          </p:cNvPr>
          <p:cNvSpPr txBox="1"/>
          <p:nvPr/>
        </p:nvSpPr>
        <p:spPr>
          <a:xfrm>
            <a:off x="1217406" y="1261832"/>
            <a:ext cx="57675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500" dirty="0"/>
              <a:t>https://data.kma.go.kr/</a:t>
            </a:r>
          </a:p>
        </p:txBody>
      </p:sp>
      <p:pic>
        <p:nvPicPr>
          <p:cNvPr id="19" name="Picture 4" descr="C:\Users\casio\매\2023_작업\04. [모션파크]동양미래대_오픈소스_ppt\06.이미지\데이터분석입문_시안\vv.emf">
            <a:extLst>
              <a:ext uri="{FF2B5EF4-FFF2-40B4-BE49-F238E27FC236}">
                <a16:creationId xmlns:a16="http://schemas.microsoft.com/office/drawing/2014/main" id="{E3A043AD-F220-4B54-1EEE-6CC6CD082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70" y="1367189"/>
            <a:ext cx="154095" cy="13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casio\매\2023_작업\04. [모션파크]동양미래대_오픈소스_ppt\06.이미지\데이터분석입문_시안\ㄱ.e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716" y="2875119"/>
            <a:ext cx="246956" cy="24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0105" y="2710178"/>
            <a:ext cx="1114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학습목표</a:t>
            </a:r>
          </a:p>
        </p:txBody>
      </p:sp>
      <p:pic>
        <p:nvPicPr>
          <p:cNvPr id="4" name="Picture 2" descr="C:\Users\casio\매\2023_작업\04. [모션파크]동양미래대_오픈소스_ppt\06.이미지\데이터분석입문_시안\ㄱ.e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32301" y="2656948"/>
            <a:ext cx="246956" cy="24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casio\매\2023_작업\04. [모션파크]동양미래대_오픈소스_ppt\06.이미지\데이터분석입문_시안\ㄴ.e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23529" y="404935"/>
            <a:ext cx="241200" cy="24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casio\매\2023_작업\04. [모션파크]동양미래대_오픈소스_ppt\06.이미지\데이터분석입문_시안\ㄴ.e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72" y="629288"/>
            <a:ext cx="241200" cy="24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20105" y="461469"/>
            <a:ext cx="1114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/>
                </a:solidFill>
                <a:latin typeface="+mj-ea"/>
                <a:ea typeface="+mj-ea"/>
              </a:rPr>
              <a:t>학습개요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695080" y="2999481"/>
            <a:ext cx="8040817" cy="2129878"/>
            <a:chOff x="841798" y="3321154"/>
            <a:chExt cx="8040817" cy="2129878"/>
          </a:xfrm>
        </p:grpSpPr>
        <p:pic>
          <p:nvPicPr>
            <p:cNvPr id="21" name="Picture 4" descr="C:\Users\casio\매\2023_작업\04. [모션파크]동양미래대_오픈소스_ppt\06.이미지\데이터분석입문_시안\체크2.emf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320" y="3874883"/>
              <a:ext cx="295317" cy="25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C:\Users\casio\매\2023_작업\04. [모션파크]동양미래대_오픈소스_ppt\06.이미지\데이터분석입문_시안\체크2.emf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220" y="4278163"/>
              <a:ext cx="295317" cy="25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C:\Users\casio\매\2023_작업\04. [모션파크]동양미래대_오픈소스_ppt\06.이미지\데이터분석입문_시안\체크2.emf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798" y="3465783"/>
              <a:ext cx="295317" cy="25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1118951" y="3321154"/>
              <a:ext cx="7763664" cy="2129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 err="1">
                  <a:solidFill>
                    <a:schemeClr val="bg1"/>
                  </a:solidFill>
                </a:rPr>
                <a:t>기상자료개방포털에서</a:t>
              </a:r>
              <a:r>
                <a:rPr lang="ko-KR" altLang="en-US" dirty="0">
                  <a:solidFill>
                    <a:schemeClr val="bg1"/>
                  </a:solidFill>
                </a:rPr>
                <a:t> 필요한 기온 데이터를 내려 받을 수 있다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</a:rPr>
                <a:t>파일 포맷 </a:t>
              </a:r>
              <a:r>
                <a:rPr lang="en-US" altLang="ko-KR" dirty="0">
                  <a:solidFill>
                    <a:schemeClr val="bg1"/>
                  </a:solidFill>
                </a:rPr>
                <a:t>CSV(comma separated value) </a:t>
              </a:r>
              <a:r>
                <a:rPr lang="ko-KR" altLang="en-US" dirty="0">
                  <a:solidFill>
                    <a:schemeClr val="bg1"/>
                  </a:solidFill>
                </a:rPr>
                <a:t>이해할 수 있다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</a:rPr>
                <a:t>서울 일별 기온 데이터의 행과 열 이해하고 </a:t>
              </a:r>
              <a:r>
                <a:rPr lang="ko-KR" altLang="en-US" dirty="0" err="1">
                  <a:solidFill>
                    <a:schemeClr val="bg1"/>
                  </a:solidFill>
                </a:rPr>
                <a:t>결측치</a:t>
              </a:r>
              <a:r>
                <a:rPr lang="en-US" altLang="ko-KR" dirty="0">
                  <a:solidFill>
                    <a:schemeClr val="bg1"/>
                  </a:solidFill>
                </a:rPr>
                <a:t>(</a:t>
              </a:r>
              <a:r>
                <a:rPr lang="ko-KR" altLang="en-US" dirty="0">
                  <a:solidFill>
                    <a:schemeClr val="bg1"/>
                  </a:solidFill>
                </a:rPr>
                <a:t>누락된 데이터</a:t>
              </a:r>
              <a:r>
                <a:rPr lang="en-US" altLang="ko-KR" dirty="0">
                  <a:solidFill>
                    <a:schemeClr val="bg1"/>
                  </a:solidFill>
                </a:rPr>
                <a:t>) </a:t>
              </a:r>
              <a:r>
                <a:rPr lang="ko-KR" altLang="en-US" dirty="0">
                  <a:solidFill>
                    <a:schemeClr val="bg1"/>
                  </a:solidFill>
                </a:rPr>
                <a:t>파악할 수 있다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</a:rPr>
                <a:t>모듈 </a:t>
              </a:r>
              <a:r>
                <a:rPr lang="en-US" altLang="ko-KR" dirty="0">
                  <a:solidFill>
                    <a:schemeClr val="bg1"/>
                  </a:solidFill>
                </a:rPr>
                <a:t>csv</a:t>
              </a:r>
              <a:r>
                <a:rPr lang="ko-KR" altLang="en-US" dirty="0">
                  <a:solidFill>
                    <a:schemeClr val="bg1"/>
                  </a:solidFill>
                </a:rPr>
                <a:t>를 사용해 전체를 읽어와 행 별로 출력할 수 있다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</a:rPr>
                <a:t>모듈 </a:t>
              </a:r>
              <a:r>
                <a:rPr lang="en-US" altLang="ko-KR" dirty="0">
                  <a:solidFill>
                    <a:schemeClr val="bg1"/>
                  </a:solidFill>
                </a:rPr>
                <a:t>csv</a:t>
              </a:r>
              <a:r>
                <a:rPr lang="ko-KR" altLang="en-US" dirty="0">
                  <a:solidFill>
                    <a:schemeClr val="bg1"/>
                  </a:solidFill>
                </a:rPr>
                <a:t>를 사용해 </a:t>
              </a:r>
              <a:r>
                <a:rPr lang="ko-KR" altLang="en-US" dirty="0" err="1">
                  <a:solidFill>
                    <a:schemeClr val="bg1"/>
                  </a:solidFill>
                </a:rPr>
                <a:t>결측치</a:t>
              </a:r>
              <a:r>
                <a:rPr lang="en-US" altLang="ko-KR" dirty="0">
                  <a:solidFill>
                    <a:schemeClr val="bg1"/>
                  </a:solidFill>
                </a:rPr>
                <a:t>(</a:t>
              </a:r>
              <a:r>
                <a:rPr lang="ko-KR" altLang="en-US" dirty="0">
                  <a:solidFill>
                    <a:schemeClr val="bg1"/>
                  </a:solidFill>
                </a:rPr>
                <a:t>누락된 데이터</a:t>
              </a:r>
              <a:r>
                <a:rPr lang="en-US" altLang="ko-KR" dirty="0">
                  <a:solidFill>
                    <a:schemeClr val="bg1"/>
                  </a:solidFill>
                </a:rPr>
                <a:t>)</a:t>
              </a:r>
              <a:r>
                <a:rPr lang="ko-KR" altLang="en-US" dirty="0">
                  <a:solidFill>
                    <a:schemeClr val="bg1"/>
                  </a:solidFill>
                </a:rPr>
                <a:t>가 있는 행만 출력할 수 있다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pic>
        <p:nvPicPr>
          <p:cNvPr id="15" name="Picture 4" descr="C:\Users\casio\매\2023_작업\04. [모션파크]동양미래대_오픈소스_ppt\06.이미지\데이터분석입문_시안\체크2.emf">
            <a:extLst>
              <a:ext uri="{FF2B5EF4-FFF2-40B4-BE49-F238E27FC236}">
                <a16:creationId xmlns:a16="http://schemas.microsoft.com/office/drawing/2014/main" id="{E1E8DA24-C73C-18C2-40D5-A045451D6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62" y="4359770"/>
            <a:ext cx="295317" cy="25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C:\Users\casio\매\2023_작업\04. [모션파크]동양미래대_오픈소스_ppt\06.이미지\데이터분석입문_시안\체크2.emf">
            <a:extLst>
              <a:ext uri="{FF2B5EF4-FFF2-40B4-BE49-F238E27FC236}">
                <a16:creationId xmlns:a16="http://schemas.microsoft.com/office/drawing/2014/main" id="{E0196578-D532-BCB1-3898-D098CB340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62" y="4773131"/>
            <a:ext cx="295317" cy="25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683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84081CF-E27C-BF21-174D-797796319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17" y="1207735"/>
            <a:ext cx="7676458" cy="1296144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2685779-ACA8-09A1-4315-17FAFD5AB7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383"/>
          <a:stretch/>
        </p:blipFill>
        <p:spPr>
          <a:xfrm>
            <a:off x="554217" y="2503879"/>
            <a:ext cx="7676458" cy="1694375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0"/>
          </a:effectLst>
        </p:spPr>
      </p:pic>
      <p:sp>
        <p:nvSpPr>
          <p:cNvPr id="25" name="사다리꼴 24"/>
          <p:cNvSpPr/>
          <p:nvPr/>
        </p:nvSpPr>
        <p:spPr>
          <a:xfrm rot="10800000">
            <a:off x="202773" y="277851"/>
            <a:ext cx="3092514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02779" y="699542"/>
            <a:ext cx="6804785" cy="381262"/>
            <a:chOff x="202779" y="447056"/>
            <a:chExt cx="6804785" cy="381262"/>
          </a:xfrm>
        </p:grpSpPr>
        <p:pic>
          <p:nvPicPr>
            <p:cNvPr id="3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76609" y="458986"/>
              <a:ext cx="6530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셀 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(cell)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을 하나 추가하여 아래의 코드 내용을 작성하고 실행합니다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.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54217" y="267031"/>
            <a:ext cx="2479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데이터 출력하기 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(1/6)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506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DA87C782-6DD7-2FEE-7CA8-962842142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17" y="1207735"/>
            <a:ext cx="7685105" cy="2377507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0"/>
          </a:effectLst>
        </p:spPr>
      </p:pic>
      <p:sp>
        <p:nvSpPr>
          <p:cNvPr id="25" name="사다리꼴 24"/>
          <p:cNvSpPr/>
          <p:nvPr/>
        </p:nvSpPr>
        <p:spPr>
          <a:xfrm rot="10800000">
            <a:off x="202773" y="277851"/>
            <a:ext cx="3092514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02779" y="699542"/>
            <a:ext cx="3366343" cy="381262"/>
            <a:chOff x="202779" y="447056"/>
            <a:chExt cx="3366343" cy="381262"/>
          </a:xfrm>
        </p:grpSpPr>
        <p:pic>
          <p:nvPicPr>
            <p:cNvPr id="3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76609" y="458986"/>
              <a:ext cx="30925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출력된 결과화면을 살펴봅니다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.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54217" y="267031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데이터 출력하기 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(2/6)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873287-6D58-D5E8-09AF-CD35F0C75391}"/>
              </a:ext>
            </a:extLst>
          </p:cNvPr>
          <p:cNvSpPr txBox="1"/>
          <p:nvPr/>
        </p:nvSpPr>
        <p:spPr>
          <a:xfrm>
            <a:off x="3419872" y="2104100"/>
            <a:ext cx="4442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n-ea"/>
              </a:rPr>
              <a:t>누락된 데이터가 있습니다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r>
              <a:rPr lang="en-US" altLang="ko-KR" sz="1600" dirty="0">
                <a:latin typeface="+mn-ea"/>
              </a:rPr>
              <a:t>6.25</a:t>
            </a:r>
            <a:r>
              <a:rPr lang="ko-KR" altLang="en-US" sz="1600" dirty="0">
                <a:latin typeface="+mn-ea"/>
              </a:rPr>
              <a:t>전쟁 </a:t>
            </a:r>
            <a:r>
              <a:rPr lang="en-US" altLang="ko-KR" sz="1600" dirty="0">
                <a:latin typeface="+mn-ea"/>
              </a:rPr>
              <a:t>(1950</a:t>
            </a:r>
            <a:r>
              <a:rPr lang="ko-KR" altLang="en-US" sz="1600" dirty="0">
                <a:latin typeface="+mn-ea"/>
              </a:rPr>
              <a:t>년 </a:t>
            </a:r>
            <a:r>
              <a:rPr lang="en-US" altLang="ko-KR" sz="1600" dirty="0">
                <a:latin typeface="+mn-ea"/>
              </a:rPr>
              <a:t>6</a:t>
            </a:r>
            <a:r>
              <a:rPr lang="ko-KR" altLang="en-US" sz="1600" dirty="0">
                <a:latin typeface="+mn-ea"/>
              </a:rPr>
              <a:t>월 </a:t>
            </a:r>
            <a:r>
              <a:rPr lang="en-US" altLang="ko-KR" sz="1600" dirty="0">
                <a:latin typeface="+mn-ea"/>
              </a:rPr>
              <a:t>25</a:t>
            </a:r>
            <a:r>
              <a:rPr lang="ko-KR" altLang="en-US" sz="1600" dirty="0">
                <a:latin typeface="+mn-ea"/>
              </a:rPr>
              <a:t>일 </a:t>
            </a:r>
            <a:r>
              <a:rPr lang="en-US" altLang="ko-KR" sz="1600" dirty="0">
                <a:latin typeface="+mn-ea"/>
              </a:rPr>
              <a:t>– 1953</a:t>
            </a:r>
            <a:r>
              <a:rPr lang="ko-KR" altLang="en-US" sz="1600" dirty="0">
                <a:latin typeface="+mn-ea"/>
              </a:rPr>
              <a:t>년 </a:t>
            </a:r>
            <a:r>
              <a:rPr lang="en-US" altLang="ko-KR" sz="1600" dirty="0">
                <a:latin typeface="+mn-ea"/>
              </a:rPr>
              <a:t>7</a:t>
            </a:r>
            <a:r>
              <a:rPr lang="ko-KR" altLang="en-US" sz="1600" dirty="0">
                <a:latin typeface="+mn-ea"/>
              </a:rPr>
              <a:t>월 </a:t>
            </a:r>
            <a:r>
              <a:rPr lang="en-US" altLang="ko-KR" sz="1600" dirty="0">
                <a:latin typeface="+mn-ea"/>
              </a:rPr>
              <a:t>27</a:t>
            </a:r>
            <a:r>
              <a:rPr lang="ko-KR" altLang="en-US" sz="1600" dirty="0">
                <a:latin typeface="+mn-ea"/>
              </a:rPr>
              <a:t>일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69109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F144F86-5D41-2114-EF4C-3399D1F05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17" y="1207735"/>
            <a:ext cx="7762199" cy="2388730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0"/>
          </a:effectLst>
        </p:spPr>
      </p:pic>
      <p:sp>
        <p:nvSpPr>
          <p:cNvPr id="25" name="사다리꼴 24"/>
          <p:cNvSpPr/>
          <p:nvPr/>
        </p:nvSpPr>
        <p:spPr>
          <a:xfrm rot="10800000">
            <a:off x="202773" y="277851"/>
            <a:ext cx="3092514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02779" y="699542"/>
            <a:ext cx="3366343" cy="381262"/>
            <a:chOff x="202779" y="447056"/>
            <a:chExt cx="3366343" cy="381262"/>
          </a:xfrm>
        </p:grpSpPr>
        <p:pic>
          <p:nvPicPr>
            <p:cNvPr id="3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76609" y="458986"/>
              <a:ext cx="30925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출력된 결과화면을 살펴봅니다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.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54217" y="267031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데이터 출력하기 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(3/6)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47F7768-FBD6-6515-7510-B110E8F774C3}"/>
              </a:ext>
            </a:extLst>
          </p:cNvPr>
          <p:cNvSpPr/>
          <p:nvPr/>
        </p:nvSpPr>
        <p:spPr>
          <a:xfrm>
            <a:off x="3461110" y="2514029"/>
            <a:ext cx="174786" cy="173172"/>
          </a:xfrm>
          <a:prstGeom prst="rect">
            <a:avLst/>
          </a:prstGeom>
          <a:noFill/>
          <a:ln w="25400">
            <a:solidFill>
              <a:srgbClr val="ED7D3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77F593-DB21-9FAC-9CD4-3EBE8DC14478}"/>
              </a:ext>
            </a:extLst>
          </p:cNvPr>
          <p:cNvSpPr txBox="1"/>
          <p:nvPr/>
        </p:nvSpPr>
        <p:spPr>
          <a:xfrm>
            <a:off x="3995936" y="2308227"/>
            <a:ext cx="35702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2017</a:t>
            </a:r>
            <a:r>
              <a:rPr lang="ko-KR" altLang="en-US" sz="1600" dirty="0">
                <a:latin typeface="+mn-ea"/>
              </a:rPr>
              <a:t>년 </a:t>
            </a:r>
            <a:r>
              <a:rPr lang="en-US" altLang="ko-KR" sz="1600" dirty="0">
                <a:latin typeface="+mn-ea"/>
              </a:rPr>
              <a:t>10</a:t>
            </a:r>
            <a:r>
              <a:rPr lang="ko-KR" altLang="en-US" sz="1600" dirty="0">
                <a:latin typeface="+mn-ea"/>
              </a:rPr>
              <a:t>월</a:t>
            </a:r>
            <a:r>
              <a:rPr lang="en-US" altLang="ko-KR" sz="1600" dirty="0">
                <a:latin typeface="+mn-ea"/>
              </a:rPr>
              <a:t>12</a:t>
            </a:r>
            <a:r>
              <a:rPr lang="ko-KR" altLang="en-US" sz="1600" dirty="0">
                <a:latin typeface="+mn-ea"/>
              </a:rPr>
              <a:t>일의 최고기온 데이터도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누락되어 있습니다</a:t>
            </a:r>
            <a:r>
              <a:rPr lang="en-US" altLang="ko-KR" sz="16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6247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3" y="277850"/>
            <a:ext cx="2713043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02779" y="699542"/>
            <a:ext cx="2415763" cy="381262"/>
            <a:chOff x="202779" y="447056"/>
            <a:chExt cx="2415763" cy="381262"/>
          </a:xfrm>
        </p:grpSpPr>
        <p:pic>
          <p:nvPicPr>
            <p:cNvPr id="3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76609" y="458986"/>
              <a:ext cx="2141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solidFill>
                    <a:schemeClr val="accent2"/>
                  </a:solidFill>
                  <a:latin typeface="+mj-ea"/>
                  <a:ea typeface="+mj-ea"/>
                </a:rPr>
                <a:t>f.close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()  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필요 없음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54217" y="267031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with open as f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7B43694-EE79-6852-659C-AC7E38908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17" y="1187117"/>
            <a:ext cx="6178371" cy="3101898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011616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2779" y="699542"/>
            <a:ext cx="7801853" cy="658261"/>
            <a:chOff x="202779" y="447056"/>
            <a:chExt cx="7801853" cy="658261"/>
          </a:xfrm>
        </p:grpSpPr>
        <p:pic>
          <p:nvPicPr>
            <p:cNvPr id="3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76609" y="458986"/>
              <a:ext cx="75280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앞에서 살펴본 것처럼 전체 데이터에서 누락된 값 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(= </a:t>
              </a:r>
              <a:r>
                <a:rPr lang="ko-KR" altLang="en-US" dirty="0" err="1">
                  <a:solidFill>
                    <a:schemeClr val="accent2"/>
                  </a:solidFill>
                  <a:latin typeface="+mj-ea"/>
                  <a:ea typeface="+mj-ea"/>
                </a:rPr>
                <a:t>결측치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, Missing Value)</a:t>
              </a:r>
            </a:p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이 있는지 여부를 데이터 분석 전에 확인해 보는 습관을 갖도록 합니다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.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43218" y="2004122"/>
            <a:ext cx="1335534" cy="338554"/>
            <a:chOff x="543218" y="792459"/>
            <a:chExt cx="1335534" cy="338554"/>
          </a:xfrm>
        </p:grpSpPr>
        <p:sp>
          <p:nvSpPr>
            <p:cNvPr id="8" name="TextBox 7"/>
            <p:cNvSpPr txBox="1"/>
            <p:nvPr/>
          </p:nvSpPr>
          <p:spPr>
            <a:xfrm>
              <a:off x="713048" y="792459"/>
              <a:ext cx="11657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err="1">
                  <a:latin typeface="+mn-ea"/>
                </a:rPr>
                <a:t>결측치</a:t>
              </a:r>
              <a:r>
                <a:rPr lang="ko-KR" altLang="en-US" sz="1600" dirty="0">
                  <a:latin typeface="+mn-ea"/>
                </a:rPr>
                <a:t> 대체</a:t>
              </a:r>
            </a:p>
          </p:txBody>
        </p:sp>
        <p:pic>
          <p:nvPicPr>
            <p:cNvPr id="9" name="Picture 4" descr="C:\Users\casio\매\2023_작업\04. [모션파크]동양미래대_오픈소스_ppt\06.이미지\데이터분석입문_시안\v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그룹 11"/>
          <p:cNvGrpSpPr/>
          <p:nvPr/>
        </p:nvGrpSpPr>
        <p:grpSpPr>
          <a:xfrm>
            <a:off x="543218" y="2882736"/>
            <a:ext cx="1335534" cy="338554"/>
            <a:chOff x="543218" y="792459"/>
            <a:chExt cx="1335534" cy="338554"/>
          </a:xfrm>
        </p:grpSpPr>
        <p:sp>
          <p:nvSpPr>
            <p:cNvPr id="13" name="TextBox 12"/>
            <p:cNvSpPr txBox="1"/>
            <p:nvPr/>
          </p:nvSpPr>
          <p:spPr>
            <a:xfrm>
              <a:off x="713048" y="792459"/>
              <a:ext cx="11657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err="1">
                  <a:latin typeface="+mn-ea"/>
                </a:rPr>
                <a:t>결측치</a:t>
              </a:r>
              <a:r>
                <a:rPr lang="ko-KR" altLang="en-US" sz="1600" dirty="0">
                  <a:latin typeface="+mn-ea"/>
                </a:rPr>
                <a:t> 제거</a:t>
              </a:r>
            </a:p>
          </p:txBody>
        </p:sp>
        <p:pic>
          <p:nvPicPr>
            <p:cNvPr id="14" name="Picture 4" descr="C:\Users\casio\매\2023_작업\04. [모션파크]동양미래대_오픈소스_ppt\06.이미지\데이터분석입문_시안\v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그룹 18"/>
          <p:cNvGrpSpPr/>
          <p:nvPr/>
        </p:nvGrpSpPr>
        <p:grpSpPr>
          <a:xfrm>
            <a:off x="823330" y="3221243"/>
            <a:ext cx="5909258" cy="323165"/>
            <a:chOff x="823330" y="1344996"/>
            <a:chExt cx="5909258" cy="323165"/>
          </a:xfrm>
        </p:grpSpPr>
        <p:pic>
          <p:nvPicPr>
            <p:cNvPr id="20" name="Picture 3" descr="C:\Users\casio\매\2023_작업\04. [모션파크]동양미래대_오픈소스_ppt\06.이미지\데이터분석입문_시안\+.w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ko-KR" altLang="en-US" sz="1500" dirty="0" err="1"/>
                <a:t>결측치가</a:t>
              </a:r>
              <a:r>
                <a:rPr lang="ko-KR" altLang="en-US" sz="1500" dirty="0"/>
                <a:t> 존재하는 행 </a:t>
              </a:r>
              <a:r>
                <a:rPr lang="en-US" altLang="ko-KR" sz="1500" dirty="0"/>
                <a:t>(Row) </a:t>
              </a:r>
              <a:r>
                <a:rPr lang="ko-KR" altLang="en-US" sz="1500" dirty="0"/>
                <a:t>또는 열 </a:t>
              </a:r>
              <a:r>
                <a:rPr lang="en-US" altLang="ko-KR" sz="1500" dirty="0"/>
                <a:t>(Column)</a:t>
              </a:r>
              <a:r>
                <a:rPr lang="ko-KR" altLang="en-US" sz="1500" dirty="0"/>
                <a:t>을 제거합니다</a:t>
              </a:r>
              <a:r>
                <a:rPr lang="en-US" altLang="ko-KR" sz="1500" dirty="0"/>
                <a:t>.</a:t>
              </a:r>
            </a:p>
          </p:txBody>
        </p:sp>
      </p:grpSp>
      <p:sp>
        <p:nvSpPr>
          <p:cNvPr id="5" name="사다리꼴 4">
            <a:extLst>
              <a:ext uri="{FF2B5EF4-FFF2-40B4-BE49-F238E27FC236}">
                <a16:creationId xmlns:a16="http://schemas.microsoft.com/office/drawing/2014/main" id="{0E9A9F82-9195-9B1B-32BD-AA7AE43F87B3}"/>
              </a:ext>
            </a:extLst>
          </p:cNvPr>
          <p:cNvSpPr/>
          <p:nvPr/>
        </p:nvSpPr>
        <p:spPr>
          <a:xfrm rot="10800000">
            <a:off x="202773" y="277851"/>
            <a:ext cx="3092514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B92373-10DF-D8B6-710F-7EBD51D2AF0A}"/>
              </a:ext>
            </a:extLst>
          </p:cNvPr>
          <p:cNvSpPr txBox="1"/>
          <p:nvPr/>
        </p:nvSpPr>
        <p:spPr>
          <a:xfrm>
            <a:off x="554217" y="267031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데이터 출력하기 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(4/6)</a:t>
            </a:r>
          </a:p>
        </p:txBody>
      </p:sp>
      <p:pic>
        <p:nvPicPr>
          <p:cNvPr id="7" name="Picture 4" descr="C:\Users\casio\매\2023_작업\04. [모션파크]동양미래대_오픈소스_ppt\06.이미지\데이터분석입문_시안\-o.emf">
            <a:extLst>
              <a:ext uri="{FF2B5EF4-FFF2-40B4-BE49-F238E27FC236}">
                <a16:creationId xmlns:a16="http://schemas.microsoft.com/office/drawing/2014/main" id="{F3CED616-662E-3227-E1A2-35166EC883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589F6730-18BE-181D-72B8-FD10BAD11873}"/>
              </a:ext>
            </a:extLst>
          </p:cNvPr>
          <p:cNvGrpSpPr/>
          <p:nvPr/>
        </p:nvGrpSpPr>
        <p:grpSpPr>
          <a:xfrm>
            <a:off x="202779" y="1569005"/>
            <a:ext cx="7189506" cy="381262"/>
            <a:chOff x="202779" y="447056"/>
            <a:chExt cx="7189506" cy="381262"/>
          </a:xfrm>
        </p:grpSpPr>
        <p:pic>
          <p:nvPicPr>
            <p:cNvPr id="11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57DCFDE8-04D2-030D-9E65-16C963F20C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B8C2E-8DAA-67B0-3A23-A274C85E69D9}"/>
                </a:ext>
              </a:extLst>
            </p:cNvPr>
            <p:cNvSpPr txBox="1"/>
            <p:nvPr/>
          </p:nvSpPr>
          <p:spPr>
            <a:xfrm>
              <a:off x="476609" y="458986"/>
              <a:ext cx="69156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만약 </a:t>
              </a:r>
              <a:r>
                <a:rPr lang="ko-KR" altLang="en-US" dirty="0" err="1">
                  <a:solidFill>
                    <a:schemeClr val="accent2"/>
                  </a:solidFill>
                  <a:latin typeface="+mj-ea"/>
                  <a:ea typeface="+mj-ea"/>
                </a:rPr>
                <a:t>결측치가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 있다는 것이 확인되면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, </a:t>
              </a:r>
              <a:r>
                <a:rPr lang="ko-KR" altLang="en-US" dirty="0" err="1">
                  <a:solidFill>
                    <a:schemeClr val="accent2"/>
                  </a:solidFill>
                  <a:latin typeface="+mj-ea"/>
                  <a:ea typeface="+mj-ea"/>
                </a:rPr>
                <a:t>결측치를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 어떻게 처리해야 할까요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?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A3EB9B6-30D6-C9F6-A7CE-20D1C0673C23}"/>
              </a:ext>
            </a:extLst>
          </p:cNvPr>
          <p:cNvGrpSpPr/>
          <p:nvPr/>
        </p:nvGrpSpPr>
        <p:grpSpPr>
          <a:xfrm>
            <a:off x="806027" y="2335707"/>
            <a:ext cx="5909258" cy="553998"/>
            <a:chOff x="823330" y="1344996"/>
            <a:chExt cx="5909258" cy="553998"/>
          </a:xfrm>
        </p:grpSpPr>
        <p:pic>
          <p:nvPicPr>
            <p:cNvPr id="23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111D4FDA-3BF5-21CD-4CEA-075DAD4BC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E9A681-2E81-DEB4-55AB-5F43F0F028BE}"/>
                </a:ext>
              </a:extLst>
            </p:cNvPr>
            <p:cNvSpPr txBox="1"/>
            <p:nvPr/>
          </p:nvSpPr>
          <p:spPr>
            <a:xfrm>
              <a:off x="965055" y="1344996"/>
              <a:ext cx="57675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ko-KR" altLang="en-US" sz="1500" dirty="0"/>
                <a:t>해당 </a:t>
              </a:r>
              <a:r>
                <a:rPr lang="ko-KR" altLang="en-US" sz="1500" dirty="0" err="1"/>
                <a:t>결측치를</a:t>
              </a:r>
              <a:r>
                <a:rPr lang="ko-KR" altLang="en-US" sz="1500" dirty="0"/>
                <a:t> 평균 값이나 바로 앞 </a:t>
              </a:r>
              <a:r>
                <a:rPr lang="en-US" altLang="ko-KR" sz="1500" dirty="0"/>
                <a:t>(</a:t>
              </a:r>
              <a:r>
                <a:rPr lang="ko-KR" altLang="en-US" sz="1500" dirty="0"/>
                <a:t>또는 뒤</a:t>
              </a:r>
              <a:r>
                <a:rPr lang="en-US" altLang="ko-KR" sz="1500" dirty="0"/>
                <a:t>) </a:t>
              </a:r>
              <a:r>
                <a:rPr lang="ko-KR" altLang="en-US" sz="1500" dirty="0"/>
                <a:t>데이터 값으로 대체하는 등 여러 방법들이 존재합니다</a:t>
              </a:r>
              <a:r>
                <a:rPr lang="en-US" altLang="ko-KR" sz="1500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343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2779" y="699542"/>
            <a:ext cx="6397622" cy="658261"/>
            <a:chOff x="202779" y="447056"/>
            <a:chExt cx="6397622" cy="658261"/>
          </a:xfrm>
        </p:grpSpPr>
        <p:pic>
          <p:nvPicPr>
            <p:cNvPr id="3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76609" y="458986"/>
              <a:ext cx="61237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서울 기온 데이터에는 </a:t>
              </a:r>
              <a:r>
                <a:rPr lang="ko-KR" altLang="en-US" dirty="0" err="1">
                  <a:solidFill>
                    <a:schemeClr val="accent2"/>
                  </a:solidFill>
                  <a:latin typeface="+mj-ea"/>
                  <a:ea typeface="+mj-ea"/>
                </a:rPr>
                <a:t>결측치가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 빈 문자열 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(‘’) 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형태로 존재하니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, </a:t>
              </a:r>
              <a:b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</a:br>
              <a:r>
                <a:rPr lang="ko-KR" altLang="en-US" dirty="0" err="1">
                  <a:solidFill>
                    <a:schemeClr val="accent2"/>
                  </a:solidFill>
                  <a:latin typeface="+mj-ea"/>
                  <a:ea typeface="+mj-ea"/>
                </a:rPr>
                <a:t>결측치를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 확인할 수 있는 기능을 아래와 같이 구현해 봅니다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.</a:t>
              </a:r>
            </a:p>
          </p:txBody>
        </p:sp>
      </p:grpSp>
      <p:sp>
        <p:nvSpPr>
          <p:cNvPr id="5" name="사다리꼴 4">
            <a:extLst>
              <a:ext uri="{FF2B5EF4-FFF2-40B4-BE49-F238E27FC236}">
                <a16:creationId xmlns:a16="http://schemas.microsoft.com/office/drawing/2014/main" id="{0E9A9F82-9195-9B1B-32BD-AA7AE43F87B3}"/>
              </a:ext>
            </a:extLst>
          </p:cNvPr>
          <p:cNvSpPr/>
          <p:nvPr/>
        </p:nvSpPr>
        <p:spPr>
          <a:xfrm rot="10800000">
            <a:off x="202773" y="277851"/>
            <a:ext cx="3092514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B92373-10DF-D8B6-710F-7EBD51D2AF0A}"/>
              </a:ext>
            </a:extLst>
          </p:cNvPr>
          <p:cNvSpPr txBox="1"/>
          <p:nvPr/>
        </p:nvSpPr>
        <p:spPr>
          <a:xfrm>
            <a:off x="554217" y="267031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데이터 출력하기 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(5/6)</a:t>
            </a:r>
          </a:p>
        </p:txBody>
      </p:sp>
      <p:pic>
        <p:nvPicPr>
          <p:cNvPr id="7" name="Picture 4" descr="C:\Users\casio\매\2023_작업\04. [모션파크]동양미래대_오픈소스_ppt\06.이미지\데이터분석입문_시안\-o.emf">
            <a:extLst>
              <a:ext uri="{FF2B5EF4-FFF2-40B4-BE49-F238E27FC236}">
                <a16:creationId xmlns:a16="http://schemas.microsoft.com/office/drawing/2014/main" id="{F3CED616-662E-3227-E1A2-35166EC883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CA5BDFC-5B21-7A1F-85F7-BEB33CCE0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17" y="1563638"/>
            <a:ext cx="7905805" cy="1512168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840574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7A09A12-3E1A-F804-CE1A-C38224974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62" y="1190968"/>
            <a:ext cx="7812593" cy="2417517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0"/>
          </a:effectLst>
        </p:spPr>
      </p:pic>
      <p:grpSp>
        <p:nvGrpSpPr>
          <p:cNvPr id="2" name="그룹 1"/>
          <p:cNvGrpSpPr/>
          <p:nvPr/>
        </p:nvGrpSpPr>
        <p:grpSpPr>
          <a:xfrm>
            <a:off x="202779" y="699542"/>
            <a:ext cx="6997145" cy="381262"/>
            <a:chOff x="202779" y="447056"/>
            <a:chExt cx="6997145" cy="381262"/>
          </a:xfrm>
        </p:grpSpPr>
        <p:pic>
          <p:nvPicPr>
            <p:cNvPr id="3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76609" y="458986"/>
              <a:ext cx="67233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실행하여 보면 아래와 같이 </a:t>
              </a:r>
              <a:r>
                <a:rPr lang="ko-KR" altLang="en-US" dirty="0" err="1">
                  <a:solidFill>
                    <a:schemeClr val="accent2"/>
                  </a:solidFill>
                  <a:latin typeface="+mj-ea"/>
                  <a:ea typeface="+mj-ea"/>
                </a:rPr>
                <a:t>결측치를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 포함하는 데이터들만 출력됩니다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.</a:t>
              </a:r>
            </a:p>
          </p:txBody>
        </p:sp>
      </p:grpSp>
      <p:sp>
        <p:nvSpPr>
          <p:cNvPr id="5" name="사다리꼴 4">
            <a:extLst>
              <a:ext uri="{FF2B5EF4-FFF2-40B4-BE49-F238E27FC236}">
                <a16:creationId xmlns:a16="http://schemas.microsoft.com/office/drawing/2014/main" id="{B1A09BA0-BB82-22B4-CB11-05F2DDA0FAAD}"/>
              </a:ext>
            </a:extLst>
          </p:cNvPr>
          <p:cNvSpPr/>
          <p:nvPr/>
        </p:nvSpPr>
        <p:spPr>
          <a:xfrm rot="10800000">
            <a:off x="202773" y="277851"/>
            <a:ext cx="3092514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44E264-CD7B-D74C-40F1-F1F5EB548AF6}"/>
              </a:ext>
            </a:extLst>
          </p:cNvPr>
          <p:cNvSpPr txBox="1"/>
          <p:nvPr/>
        </p:nvSpPr>
        <p:spPr>
          <a:xfrm>
            <a:off x="554217" y="267031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데이터 출력하기 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(6/6)</a:t>
            </a:r>
          </a:p>
        </p:txBody>
      </p:sp>
      <p:pic>
        <p:nvPicPr>
          <p:cNvPr id="7" name="Picture 4" descr="C:\Users\casio\매\2023_작업\04. [모션파크]동양미래대_오픈소스_ppt\06.이미지\데이터분석입문_시안\-o.emf">
            <a:extLst>
              <a:ext uri="{FF2B5EF4-FFF2-40B4-BE49-F238E27FC236}">
                <a16:creationId xmlns:a16="http://schemas.microsoft.com/office/drawing/2014/main" id="{A14C7855-F225-9E34-9E19-30A000B9EA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734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/>
          <p:cNvSpPr/>
          <p:nvPr/>
        </p:nvSpPr>
        <p:spPr>
          <a:xfrm rot="10800000">
            <a:off x="202777" y="277856"/>
            <a:ext cx="2929063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02779" y="699542"/>
            <a:ext cx="7295304" cy="658261"/>
            <a:chOff x="202779" y="447056"/>
            <a:chExt cx="7295304" cy="658261"/>
          </a:xfrm>
        </p:grpSpPr>
        <p:pic>
          <p:nvPicPr>
            <p:cNvPr id="4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476609" y="458986"/>
              <a:ext cx="70214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헤더 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(Header)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란 데이터 파일에서 각 값이 어떤 의미를 갖는지 표시한 행</a:t>
              </a:r>
              <a:endParaRPr lang="en-US" altLang="ko-KR" dirty="0">
                <a:solidFill>
                  <a:schemeClr val="accent2"/>
                </a:solidFill>
                <a:latin typeface="+mj-ea"/>
                <a:ea typeface="+mj-ea"/>
              </a:endParaRPr>
            </a:p>
            <a:p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(Row)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을 의미합니다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.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54217" y="267031"/>
            <a:ext cx="2253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헤더 저장하기 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(1/2)</a:t>
            </a:r>
          </a:p>
        </p:txBody>
      </p:sp>
      <p:pic>
        <p:nvPicPr>
          <p:cNvPr id="19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54A12AD5-2AA4-6B10-C398-336F2424B3C5}"/>
              </a:ext>
            </a:extLst>
          </p:cNvPr>
          <p:cNvGrpSpPr/>
          <p:nvPr/>
        </p:nvGrpSpPr>
        <p:grpSpPr>
          <a:xfrm>
            <a:off x="202779" y="1464109"/>
            <a:ext cx="6769519" cy="381262"/>
            <a:chOff x="202779" y="447056"/>
            <a:chExt cx="6769519" cy="381262"/>
          </a:xfrm>
        </p:grpSpPr>
        <p:pic>
          <p:nvPicPr>
            <p:cNvPr id="16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8349BBEF-6102-E20D-307B-88257B499F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28338D8-27AA-2035-8815-30D647406437}"/>
                </a:ext>
              </a:extLst>
            </p:cNvPr>
            <p:cNvSpPr txBox="1"/>
            <p:nvPr/>
          </p:nvSpPr>
          <p:spPr>
            <a:xfrm>
              <a:off x="476609" y="458986"/>
              <a:ext cx="64956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헤더를 별도로 저장하기 위해서 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next( ) 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함수를 사용할 수 있습니다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.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020079E-5CB8-4F0C-CF36-3AA5531C303F}"/>
              </a:ext>
            </a:extLst>
          </p:cNvPr>
          <p:cNvGrpSpPr/>
          <p:nvPr/>
        </p:nvGrpSpPr>
        <p:grpSpPr>
          <a:xfrm>
            <a:off x="823330" y="2196658"/>
            <a:ext cx="6412966" cy="323165"/>
            <a:chOff x="823330" y="1344996"/>
            <a:chExt cx="6412966" cy="323165"/>
          </a:xfrm>
        </p:grpSpPr>
        <p:pic>
          <p:nvPicPr>
            <p:cNvPr id="21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2045AE87-13B0-800A-2C9E-3F0D6FF389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65E5F53-BC09-9FE2-2F17-6A1071B777DE}"/>
                </a:ext>
              </a:extLst>
            </p:cNvPr>
            <p:cNvSpPr txBox="1"/>
            <p:nvPr/>
          </p:nvSpPr>
          <p:spPr>
            <a:xfrm>
              <a:off x="965055" y="1344996"/>
              <a:ext cx="627124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ko-KR" altLang="en-US" sz="1500" dirty="0"/>
                <a:t>첫 번째 데이터 행을 읽어오면 데이터의 탐색 위치를 다음 행으로 이동시킵니다</a:t>
              </a:r>
              <a:r>
                <a:rPr lang="en-US" altLang="ko-KR" sz="1500" dirty="0"/>
                <a:t>.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4CD14F4-602D-8A31-5A79-5A31F6951BE8}"/>
              </a:ext>
            </a:extLst>
          </p:cNvPr>
          <p:cNvGrpSpPr/>
          <p:nvPr/>
        </p:nvGrpSpPr>
        <p:grpSpPr>
          <a:xfrm>
            <a:off x="543218" y="1845371"/>
            <a:ext cx="1391190" cy="338554"/>
            <a:chOff x="543218" y="792459"/>
            <a:chExt cx="1391190" cy="33855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35C9EEC-5B50-EB62-048D-3BC5FF098DC9}"/>
                </a:ext>
              </a:extLst>
            </p:cNvPr>
            <p:cNvSpPr txBox="1"/>
            <p:nvPr/>
          </p:nvSpPr>
          <p:spPr>
            <a:xfrm>
              <a:off x="713048" y="792459"/>
              <a:ext cx="12213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next( ) </a:t>
              </a:r>
              <a:r>
                <a:rPr lang="ko-KR" altLang="en-US" sz="1600" dirty="0">
                  <a:latin typeface="+mn-ea"/>
                </a:rPr>
                <a:t>함수</a:t>
              </a:r>
            </a:p>
          </p:txBody>
        </p:sp>
        <p:pic>
          <p:nvPicPr>
            <p:cNvPr id="28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A306AED3-8D34-F812-4122-C049D45F7B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53CA07FE-C4C6-C994-7AF1-BFB906FC1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522" y="2607199"/>
            <a:ext cx="6994325" cy="1333646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329656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E3AAAD1-6821-1D7E-C739-D9078D0C2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20" y="1563638"/>
            <a:ext cx="7002828" cy="1430776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0"/>
          </a:effectLst>
        </p:spPr>
      </p:pic>
      <p:sp>
        <p:nvSpPr>
          <p:cNvPr id="2" name="사다리꼴 1"/>
          <p:cNvSpPr/>
          <p:nvPr/>
        </p:nvSpPr>
        <p:spPr>
          <a:xfrm rot="10800000">
            <a:off x="202777" y="277856"/>
            <a:ext cx="2929063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02779" y="699542"/>
            <a:ext cx="7396293" cy="658261"/>
            <a:chOff x="202779" y="447056"/>
            <a:chExt cx="7396293" cy="658261"/>
          </a:xfrm>
        </p:grpSpPr>
        <p:pic>
          <p:nvPicPr>
            <p:cNvPr id="4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476609" y="458986"/>
              <a:ext cx="71224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header = next(data) 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코드가 있는 경우와 없는 경우의 출력을 비교하면 </a:t>
              </a:r>
              <a:b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</a:b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next( ) 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함수의 기능을 보다 쉽게 이해할 수 있습니다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.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54217" y="267031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헤더 저장하기 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(2/2)</a:t>
            </a:r>
          </a:p>
        </p:txBody>
      </p:sp>
      <p:pic>
        <p:nvPicPr>
          <p:cNvPr id="19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4530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7199" y="1923246"/>
            <a:ext cx="26917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학습정리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25998" y="1275174"/>
            <a:ext cx="1611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300" dirty="0">
                <a:solidFill>
                  <a:schemeClr val="accent3">
                    <a:lumMod val="60000"/>
                    <a:lumOff val="40000"/>
                  </a:schemeClr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Summary</a:t>
            </a:r>
            <a:endParaRPr lang="ko-KR" altLang="en-US" sz="2400" spc="300" dirty="0">
              <a:solidFill>
                <a:schemeClr val="accent3">
                  <a:lumMod val="60000"/>
                  <a:lumOff val="40000"/>
                </a:schemeClr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1239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6723" y="1692414"/>
            <a:ext cx="40527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기온 데이터 준비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06383" y="1044342"/>
            <a:ext cx="1850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30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LESSON 01</a:t>
            </a:r>
            <a:endParaRPr lang="ko-KR" altLang="en-US" sz="2400" spc="300" dirty="0">
              <a:solidFill>
                <a:schemeClr val="accent3">
                  <a:lumMod val="60000"/>
                  <a:lumOff val="40000"/>
                </a:schemeClr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24172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8AAADD5C-BD76-FB15-731E-71A40CF4E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631" y="3254357"/>
            <a:ext cx="2735416" cy="1423696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74" name="Picture 2" descr="C:\Users\casio\매\2023_작업\04. [모션파크]동양미래대_오픈소스_ppt\06.이미지\데이터분석입문_시안\톱니.e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30196"/>
            <a:ext cx="216024" cy="21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222058" y="845994"/>
            <a:ext cx="47179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기상자료개방포털에서</a:t>
            </a:r>
            <a:r>
              <a:rPr lang="ko-KR" altLang="en-US" sz="1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필요한 기온 데이터를 내려 받기</a:t>
            </a:r>
          </a:p>
        </p:txBody>
      </p:sp>
      <p:pic>
        <p:nvPicPr>
          <p:cNvPr id="13" name="Picture 2" descr="C:\Users\casio\매\2023_작업\04. [모션파크]동양미래대_오픈소스_ppt\06.이미지\데이터분석입문_시안\톱니.e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1394228"/>
            <a:ext cx="216024" cy="21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410011" y="1623166"/>
            <a:ext cx="57675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500" dirty="0"/>
              <a:t>value0, value1, value2, value3, …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22057" y="1310026"/>
            <a:ext cx="3947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포맷 </a:t>
            </a:r>
            <a:r>
              <a:rPr lang="en-US" altLang="ko-KR" sz="1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CSV(comma separated value)</a:t>
            </a:r>
          </a:p>
        </p:txBody>
      </p:sp>
      <p:pic>
        <p:nvPicPr>
          <p:cNvPr id="16" name="Picture 4" descr="C:\Users\casio\매\2023_작업\04. [모션파크]동양미래대_오픈소스_ppt\06.이미지\데이터분석입문_시안\vv.e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75" y="1728523"/>
            <a:ext cx="154095" cy="13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casio\매\2023_작업\04. [모션파크]동양미래대_오픈소스_ppt\06.이미지\데이터분석입문_시안\톱니.emf">
            <a:extLst>
              <a:ext uri="{FF2B5EF4-FFF2-40B4-BE49-F238E27FC236}">
                <a16:creationId xmlns:a16="http://schemas.microsoft.com/office/drawing/2014/main" id="{D905DB9E-1128-3155-6BD1-211B0AABE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153523"/>
            <a:ext cx="216024" cy="21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84ABDB-B95A-6A74-6120-130C972B2DEA}"/>
              </a:ext>
            </a:extLst>
          </p:cNvPr>
          <p:cNvSpPr txBox="1"/>
          <p:nvPr/>
        </p:nvSpPr>
        <p:spPr>
          <a:xfrm>
            <a:off x="1222058" y="2069321"/>
            <a:ext cx="3461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결측치</a:t>
            </a:r>
            <a:r>
              <a:rPr lang="en-US" altLang="ko-KR" sz="1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누락된 데이터</a:t>
            </a:r>
            <a:r>
              <a:rPr lang="en-US" altLang="ko-KR" sz="1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이해하고 처리</a:t>
            </a:r>
          </a:p>
        </p:txBody>
      </p:sp>
      <p:pic>
        <p:nvPicPr>
          <p:cNvPr id="6" name="Picture 2" descr="C:\Users\casio\매\2023_작업\04. [모션파크]동양미래대_오픈소스_ppt\06.이미지\데이터분석입문_시안\톱니.emf">
            <a:extLst>
              <a:ext uri="{FF2B5EF4-FFF2-40B4-BE49-F238E27FC236}">
                <a16:creationId xmlns:a16="http://schemas.microsoft.com/office/drawing/2014/main" id="{CA1D1085-89B1-9A5F-B234-C44207BB4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2617555"/>
            <a:ext cx="216024" cy="21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BD089F-16C2-0FD6-2DCB-2C9A2CEB40B8}"/>
              </a:ext>
            </a:extLst>
          </p:cNvPr>
          <p:cNvSpPr txBox="1"/>
          <p:nvPr/>
        </p:nvSpPr>
        <p:spPr>
          <a:xfrm>
            <a:off x="1410011" y="2846493"/>
            <a:ext cx="57675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ko-KR" altLang="en-US" sz="1500" dirty="0"/>
              <a:t>읽어 온 전체를 행 별로 출력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0A3B7A-6A2A-6D8B-42E8-64DD34F7142B}"/>
              </a:ext>
            </a:extLst>
          </p:cNvPr>
          <p:cNvSpPr txBox="1"/>
          <p:nvPr/>
        </p:nvSpPr>
        <p:spPr>
          <a:xfrm>
            <a:off x="1222057" y="2533353"/>
            <a:ext cx="3130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모듈 </a:t>
            </a:r>
            <a:r>
              <a:rPr lang="en-US" altLang="ko-KR" sz="1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csv</a:t>
            </a:r>
            <a:r>
              <a:rPr lang="ko-KR" altLang="en-US" sz="1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사용해 전체를 읽어오기</a:t>
            </a:r>
          </a:p>
        </p:txBody>
      </p:sp>
      <p:pic>
        <p:nvPicPr>
          <p:cNvPr id="10" name="Picture 4" descr="C:\Users\casio\매\2023_작업\04. [모션파크]동양미래대_오픈소스_ppt\06.이미지\데이터분석입문_시안\vv.emf">
            <a:extLst>
              <a:ext uri="{FF2B5EF4-FFF2-40B4-BE49-F238E27FC236}">
                <a16:creationId xmlns:a16="http://schemas.microsoft.com/office/drawing/2014/main" id="{130D63C5-7910-5877-7559-A957E6324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75" y="2951850"/>
            <a:ext cx="154095" cy="13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casio\매\2023_작업\04. [모션파크]동양미래대_오픈소스_ppt\06.이미지\데이터분석입문_시안\톱니.emf">
            <a:extLst>
              <a:ext uri="{FF2B5EF4-FFF2-40B4-BE49-F238E27FC236}">
                <a16:creationId xmlns:a16="http://schemas.microsoft.com/office/drawing/2014/main" id="{6A55E745-557B-0505-C543-B3E332EC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3391165"/>
            <a:ext cx="216024" cy="21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DCAC3E6-3380-B43B-A2D2-159C9B165D8D}"/>
              </a:ext>
            </a:extLst>
          </p:cNvPr>
          <p:cNvSpPr txBox="1"/>
          <p:nvPr/>
        </p:nvSpPr>
        <p:spPr>
          <a:xfrm>
            <a:off x="1222057" y="3306963"/>
            <a:ext cx="20120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결측치가</a:t>
            </a:r>
            <a:r>
              <a:rPr lang="ko-KR" altLang="en-US" sz="1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있는 행 출력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6EBC540-0158-1E92-EC4B-2F4049D19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1483" y="1813264"/>
            <a:ext cx="2735416" cy="1307529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137346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4" y="277855"/>
            <a:ext cx="4081193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02779" y="699542"/>
            <a:ext cx="7580638" cy="381262"/>
            <a:chOff x="202779" y="447056"/>
            <a:chExt cx="7580638" cy="381262"/>
          </a:xfrm>
        </p:grpSpPr>
        <p:pic>
          <p:nvPicPr>
            <p:cNvPr id="3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76609" y="458986"/>
              <a:ext cx="73068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기상 관련 데이터 수집 → </a:t>
              </a:r>
              <a:r>
                <a:rPr lang="ko-KR" altLang="en-US" dirty="0" err="1">
                  <a:solidFill>
                    <a:schemeClr val="accent2"/>
                  </a:solidFill>
                  <a:latin typeface="+mj-ea"/>
                  <a:ea typeface="+mj-ea"/>
                </a:rPr>
                <a:t>기상자료개방포털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 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(https://data.kma.go.kr/)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54217" y="267031"/>
            <a:ext cx="3437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기온 공공데이터 살펴보기 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(1/5)</a:t>
            </a:r>
            <a:endParaRPr lang="ko-KR" altLang="en-US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11CF7AD-7521-7BE9-D1CB-CAE0D88CF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930" y="1187112"/>
            <a:ext cx="6175658" cy="3345148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119296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5D3528F-9CA6-FCDA-C761-B51BDFE72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17" y="1187112"/>
            <a:ext cx="6175658" cy="3345148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0"/>
          </a:effectLst>
        </p:spPr>
      </p:pic>
      <p:sp>
        <p:nvSpPr>
          <p:cNvPr id="25" name="사다리꼴 24"/>
          <p:cNvSpPr/>
          <p:nvPr/>
        </p:nvSpPr>
        <p:spPr>
          <a:xfrm rot="10800000">
            <a:off x="202774" y="277855"/>
            <a:ext cx="4081193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02779" y="699542"/>
            <a:ext cx="4414707" cy="381262"/>
            <a:chOff x="202779" y="447056"/>
            <a:chExt cx="4414707" cy="381262"/>
          </a:xfrm>
        </p:grpSpPr>
        <p:pic>
          <p:nvPicPr>
            <p:cNvPr id="3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76609" y="458986"/>
              <a:ext cx="41408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[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기후통계분석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] → [</a:t>
              </a:r>
              <a:r>
                <a:rPr lang="ko-KR" altLang="en-US" dirty="0" err="1">
                  <a:solidFill>
                    <a:schemeClr val="accent2"/>
                  </a:solidFill>
                  <a:latin typeface="+mj-ea"/>
                  <a:ea typeface="+mj-ea"/>
                </a:rPr>
                <a:t>조건별통계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] 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버튼 클릭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54217" y="267031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기온 공공데이터 살펴보기 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(2/5)</a:t>
            </a:r>
            <a:endParaRPr lang="ko-KR" altLang="en-US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06579DF-F932-6609-5C3C-42A0C7B4BFA6}"/>
              </a:ext>
            </a:extLst>
          </p:cNvPr>
          <p:cNvSpPr/>
          <p:nvPr/>
        </p:nvSpPr>
        <p:spPr>
          <a:xfrm>
            <a:off x="3203848" y="2339778"/>
            <a:ext cx="720080" cy="216024"/>
          </a:xfrm>
          <a:prstGeom prst="rect">
            <a:avLst/>
          </a:prstGeom>
          <a:noFill/>
          <a:ln w="25400" cap="flat" cmpd="sng" algn="ctr">
            <a:solidFill>
              <a:srgbClr val="ED7D31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81DA04-4A0F-D594-E021-11CBAF602399}"/>
              </a:ext>
            </a:extLst>
          </p:cNvPr>
          <p:cNvSpPr/>
          <p:nvPr/>
        </p:nvSpPr>
        <p:spPr>
          <a:xfrm>
            <a:off x="2849124" y="2593014"/>
            <a:ext cx="327591" cy="216024"/>
          </a:xfrm>
          <a:prstGeom prst="rect">
            <a:avLst/>
          </a:prstGeom>
          <a:noFill/>
          <a:ln w="25400" cap="flat" cmpd="sng" algn="ctr">
            <a:solidFill>
              <a:srgbClr val="ED7D31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5288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CF64C13-16EE-DA60-C0EB-805008B3E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17" y="1203598"/>
            <a:ext cx="6178371" cy="334661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5" name="사다리꼴 24"/>
          <p:cNvSpPr/>
          <p:nvPr/>
        </p:nvSpPr>
        <p:spPr>
          <a:xfrm rot="10800000">
            <a:off x="202774" y="277855"/>
            <a:ext cx="4081193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02779" y="699542"/>
            <a:ext cx="4714469" cy="381262"/>
            <a:chOff x="202779" y="447056"/>
            <a:chExt cx="4714469" cy="381262"/>
          </a:xfrm>
        </p:grpSpPr>
        <p:pic>
          <p:nvPicPr>
            <p:cNvPr id="3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76609" y="458986"/>
              <a:ext cx="44406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검색조건에서 조건을 지정하고 검색 버튼 클릭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54217" y="267031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기온 공공데이터 살펴보기 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(3/5)</a:t>
            </a:r>
            <a:endParaRPr lang="ko-KR" altLang="en-US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02D9AB7-67A1-947E-7D71-03DA1E165AD8}"/>
              </a:ext>
            </a:extLst>
          </p:cNvPr>
          <p:cNvSpPr/>
          <p:nvPr/>
        </p:nvSpPr>
        <p:spPr>
          <a:xfrm>
            <a:off x="2627784" y="3187926"/>
            <a:ext cx="327591" cy="144016"/>
          </a:xfrm>
          <a:prstGeom prst="rect">
            <a:avLst/>
          </a:prstGeom>
          <a:noFill/>
          <a:ln w="25400" cap="flat" cmpd="sng" algn="ctr">
            <a:solidFill>
              <a:srgbClr val="ED7D31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CDE0AC-90E6-A916-E72E-67FCEE3D39A4}"/>
              </a:ext>
            </a:extLst>
          </p:cNvPr>
          <p:cNvSpPr/>
          <p:nvPr/>
        </p:nvSpPr>
        <p:spPr>
          <a:xfrm>
            <a:off x="3794163" y="4233250"/>
            <a:ext cx="372369" cy="144016"/>
          </a:xfrm>
          <a:prstGeom prst="rect">
            <a:avLst/>
          </a:prstGeom>
          <a:noFill/>
          <a:ln w="25400" cap="flat" cmpd="sng" algn="ctr">
            <a:solidFill>
              <a:srgbClr val="ED7D31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1174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812B054-7B5D-FD3A-9C9E-78F623B14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17" y="1203599"/>
            <a:ext cx="6178371" cy="3346618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0"/>
          </a:effectLst>
        </p:spPr>
      </p:pic>
      <p:sp>
        <p:nvSpPr>
          <p:cNvPr id="25" name="사다리꼴 24"/>
          <p:cNvSpPr/>
          <p:nvPr/>
        </p:nvSpPr>
        <p:spPr>
          <a:xfrm rot="10800000">
            <a:off x="202774" y="277855"/>
            <a:ext cx="4081193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02779" y="699542"/>
            <a:ext cx="4812252" cy="381262"/>
            <a:chOff x="202779" y="447056"/>
            <a:chExt cx="4812252" cy="381262"/>
          </a:xfrm>
        </p:grpSpPr>
        <p:pic>
          <p:nvPicPr>
            <p:cNvPr id="3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76609" y="458986"/>
              <a:ext cx="45384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그래프 오른쪽 아래쪽에 위치한 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CSV 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버튼 클릭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54217" y="267031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기온 공공데이터 살펴보기 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(4/5)</a:t>
            </a:r>
            <a:endParaRPr lang="ko-KR" altLang="en-US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534D418-9444-9101-B5F2-D009FD818F77}"/>
              </a:ext>
            </a:extLst>
          </p:cNvPr>
          <p:cNvSpPr/>
          <p:nvPr/>
        </p:nvSpPr>
        <p:spPr>
          <a:xfrm>
            <a:off x="4937909" y="3470642"/>
            <a:ext cx="215471" cy="144016"/>
          </a:xfrm>
          <a:prstGeom prst="rect">
            <a:avLst/>
          </a:prstGeom>
          <a:noFill/>
          <a:ln w="25400" cap="flat" cmpd="sng" algn="ctr">
            <a:solidFill>
              <a:srgbClr val="ED7D31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9419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25DE366-848A-9E25-11FA-FAC6A6AC4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56" y="1155914"/>
            <a:ext cx="6178371" cy="3384004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0"/>
          </a:effectLst>
        </p:spPr>
      </p:pic>
      <p:sp>
        <p:nvSpPr>
          <p:cNvPr id="25" name="사다리꼴 24"/>
          <p:cNvSpPr/>
          <p:nvPr/>
        </p:nvSpPr>
        <p:spPr>
          <a:xfrm rot="10800000">
            <a:off x="202774" y="277855"/>
            <a:ext cx="4081193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02779" y="699542"/>
            <a:ext cx="5501543" cy="381262"/>
            <a:chOff x="202779" y="447056"/>
            <a:chExt cx="5501543" cy="381262"/>
          </a:xfrm>
        </p:grpSpPr>
        <p:pic>
          <p:nvPicPr>
            <p:cNvPr id="3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76609" y="458986"/>
              <a:ext cx="5227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다운로드 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(Download) 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폴더에 저장된 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CSV 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파일 열기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54217" y="267031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기온 공공데이터 살펴보기 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(5/5)</a:t>
            </a:r>
            <a:endParaRPr lang="ko-KR" altLang="en-US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994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2779" y="699542"/>
            <a:ext cx="4417913" cy="381262"/>
            <a:chOff x="202779" y="447056"/>
            <a:chExt cx="4417913" cy="381262"/>
          </a:xfrm>
        </p:grpSpPr>
        <p:pic>
          <p:nvPicPr>
            <p:cNvPr id="3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76609" y="458986"/>
              <a:ext cx="4144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CSV (= Comma-Separated Values)</a:t>
              </a:r>
            </a:p>
          </p:txBody>
        </p:sp>
      </p:grpSp>
      <p:sp>
        <p:nvSpPr>
          <p:cNvPr id="13" name="사다리꼴 12">
            <a:extLst>
              <a:ext uri="{FF2B5EF4-FFF2-40B4-BE49-F238E27FC236}">
                <a16:creationId xmlns:a16="http://schemas.microsoft.com/office/drawing/2014/main" id="{4F355F4B-7891-BFAA-1C88-31D3FA968AC2}"/>
              </a:ext>
            </a:extLst>
          </p:cNvPr>
          <p:cNvSpPr/>
          <p:nvPr/>
        </p:nvSpPr>
        <p:spPr>
          <a:xfrm rot="10800000">
            <a:off x="202774" y="277853"/>
            <a:ext cx="2497018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27547C-E945-CB9F-27C6-E04BFF08FDBF}"/>
              </a:ext>
            </a:extLst>
          </p:cNvPr>
          <p:cNvSpPr txBox="1"/>
          <p:nvPr/>
        </p:nvSpPr>
        <p:spPr>
          <a:xfrm>
            <a:off x="554217" y="267031"/>
            <a:ext cx="18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CSV 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파일이란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?</a:t>
            </a:r>
            <a:endParaRPr lang="ko-KR" altLang="en-US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pic>
        <p:nvPicPr>
          <p:cNvPr id="15" name="Picture 4" descr="C:\Users\casio\매\2023_작업\04. [모션파크]동양미래대_오픈소스_ppt\06.이미지\데이터분석입문_시안\-o.emf">
            <a:extLst>
              <a:ext uri="{FF2B5EF4-FFF2-40B4-BE49-F238E27FC236}">
                <a16:creationId xmlns:a16="http://schemas.microsoft.com/office/drawing/2014/main" id="{4223861C-1004-C3A4-F2EE-B3085AA52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7385073-A9FA-3B8B-B6D1-250353EEA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565" y="1584674"/>
            <a:ext cx="3782877" cy="3313509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0"/>
          </a:effec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30A1F14E-C1E0-16FB-03DA-7CB6092B62A1}"/>
              </a:ext>
            </a:extLst>
          </p:cNvPr>
          <p:cNvGrpSpPr/>
          <p:nvPr/>
        </p:nvGrpSpPr>
        <p:grpSpPr>
          <a:xfrm>
            <a:off x="202779" y="1080804"/>
            <a:ext cx="5307580" cy="381262"/>
            <a:chOff x="202779" y="447056"/>
            <a:chExt cx="5307580" cy="381262"/>
          </a:xfrm>
        </p:grpSpPr>
        <p:pic>
          <p:nvPicPr>
            <p:cNvPr id="21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D6301AFA-7BAD-8566-8618-76FD69D67B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B82B2DC-FA35-1D9A-7A1E-F1CB154DD154}"/>
                </a:ext>
              </a:extLst>
            </p:cNvPr>
            <p:cNvSpPr txBox="1"/>
            <p:nvPr/>
          </p:nvSpPr>
          <p:spPr>
            <a:xfrm>
              <a:off x="476609" y="458986"/>
              <a:ext cx="5033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각 데이터를 쉼표 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(,)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로 구분하여 저장하는 파일 형식</a:t>
              </a:r>
            </a:p>
          </p:txBody>
        </p:sp>
      </p:grp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74F1183D-D1D5-068E-C35F-5D7FDE029C24}"/>
              </a:ext>
            </a:extLst>
          </p:cNvPr>
          <p:cNvSpPr/>
          <p:nvPr/>
        </p:nvSpPr>
        <p:spPr>
          <a:xfrm>
            <a:off x="4484292" y="2953396"/>
            <a:ext cx="634536" cy="576064"/>
          </a:xfrm>
          <a:prstGeom prst="rightArrow">
            <a:avLst/>
          </a:prstGeom>
          <a:solidFill>
            <a:srgbClr val="143F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13BD0FD-AD47-EB14-1F0B-82034659D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6706" y="1584674"/>
            <a:ext cx="3577196" cy="3313509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0"/>
          </a:effec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11031247-4B3E-BCB7-0221-F641A13D8986}"/>
              </a:ext>
            </a:extLst>
          </p:cNvPr>
          <p:cNvSpPr/>
          <p:nvPr/>
        </p:nvSpPr>
        <p:spPr>
          <a:xfrm>
            <a:off x="2267744" y="4659982"/>
            <a:ext cx="864096" cy="187411"/>
          </a:xfrm>
          <a:prstGeom prst="rect">
            <a:avLst/>
          </a:prstGeom>
          <a:noFill/>
          <a:ln w="25400">
            <a:solidFill>
              <a:srgbClr val="ED7D3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3296173-1523-E2A7-21CA-A97635EE3640}"/>
              </a:ext>
            </a:extLst>
          </p:cNvPr>
          <p:cNvSpPr/>
          <p:nvPr/>
        </p:nvSpPr>
        <p:spPr>
          <a:xfrm>
            <a:off x="3150355" y="4493805"/>
            <a:ext cx="1133614" cy="187411"/>
          </a:xfrm>
          <a:prstGeom prst="rect">
            <a:avLst/>
          </a:prstGeom>
          <a:noFill/>
          <a:ln w="25400">
            <a:solidFill>
              <a:srgbClr val="ED7D3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018A3F-473E-C59C-5627-1C427FC69152}"/>
              </a:ext>
            </a:extLst>
          </p:cNvPr>
          <p:cNvSpPr txBox="1"/>
          <p:nvPr/>
        </p:nvSpPr>
        <p:spPr>
          <a:xfrm>
            <a:off x="2013087" y="3601348"/>
            <a:ext cx="1960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n-ea"/>
              </a:rPr>
              <a:t>메모장으로 열어 보기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E21C97B-FCCF-D86E-AB19-8C49F9E3996F}"/>
              </a:ext>
            </a:extLst>
          </p:cNvPr>
          <p:cNvSpPr txBox="1"/>
          <p:nvPr/>
        </p:nvSpPr>
        <p:spPr>
          <a:xfrm>
            <a:off x="6660232" y="2016104"/>
            <a:ext cx="17876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n-ea"/>
              </a:rPr>
              <a:t>쉼표 </a:t>
            </a:r>
            <a:r>
              <a:rPr lang="en-US" altLang="ko-KR" sz="1600" dirty="0">
                <a:latin typeface="+mn-ea"/>
              </a:rPr>
              <a:t>(,)</a:t>
            </a:r>
            <a:r>
              <a:rPr lang="ko-KR" altLang="en-US" sz="1600" dirty="0">
                <a:latin typeface="+mn-ea"/>
              </a:rPr>
              <a:t>로 데이터가</a:t>
            </a:r>
          </a:p>
          <a:p>
            <a:r>
              <a:rPr lang="ko-KR" altLang="en-US" sz="1600" dirty="0">
                <a:latin typeface="+mn-ea"/>
              </a:rPr>
              <a:t>구분되어 있음</a:t>
            </a:r>
          </a:p>
        </p:txBody>
      </p:sp>
    </p:spTree>
    <p:extLst>
      <p:ext uri="{BB962C8B-B14F-4D97-AF65-F5344CB8AC3E}">
        <p14:creationId xmlns:p14="http://schemas.microsoft.com/office/powerpoint/2010/main" val="2806562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나사렛">
      <a:dk1>
        <a:sysClr val="windowText" lastClr="000000"/>
      </a:dk1>
      <a:lt1>
        <a:sysClr val="window" lastClr="FFFFFF"/>
      </a:lt1>
      <a:dk2>
        <a:srgbClr val="081940"/>
      </a:dk2>
      <a:lt2>
        <a:srgbClr val="B2B2B2"/>
      </a:lt2>
      <a:accent1>
        <a:srgbClr val="3E94EC"/>
      </a:accent1>
      <a:accent2>
        <a:srgbClr val="334587"/>
      </a:accent2>
      <a:accent3>
        <a:srgbClr val="45C3FB"/>
      </a:accent3>
      <a:accent4>
        <a:srgbClr val="396CA5"/>
      </a:accent4>
      <a:accent5>
        <a:srgbClr val="5B9BD5"/>
      </a:accent5>
      <a:accent6>
        <a:srgbClr val="FFD500"/>
      </a:accent6>
      <a:hlink>
        <a:srgbClr val="0563C1"/>
      </a:hlink>
      <a:folHlink>
        <a:srgbClr val="954F72"/>
      </a:folHlink>
    </a:clrScheme>
    <a:fontScheme name="Tmon몬소리">
      <a:majorFont>
        <a:latin typeface="Tmon몬소리 Black"/>
        <a:ea typeface="Tmon몬소리 Black"/>
        <a:cs typeface=""/>
      </a:majorFont>
      <a:minorFont>
        <a:latin typeface="나눔스퀘어 Bold"/>
        <a:ea typeface="나눔스퀘어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1568</TotalTime>
  <Words>888</Words>
  <Application>Microsoft Office PowerPoint</Application>
  <PresentationFormat>화면 슬라이드 쇼(16:9)</PresentationFormat>
  <Paragraphs>112</Paragraphs>
  <Slides>30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8" baseType="lpstr">
      <vt:lpstr>Rix열정도</vt:lpstr>
      <vt:lpstr>나눔스퀘어 Bold</vt:lpstr>
      <vt:lpstr>맑은 고딕</vt:lpstr>
      <vt:lpstr>Tmon몬소리 Black</vt:lpstr>
      <vt:lpstr>LAB디지털</vt:lpstr>
      <vt:lpstr>Arial</vt:lpstr>
      <vt:lpstr>나눔스퀘어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casiopea09@naver.com</dc:creator>
  <cp:lastModifiedBy>김보배</cp:lastModifiedBy>
  <cp:revision>65</cp:revision>
  <dcterms:created xsi:type="dcterms:W3CDTF">2023-02-01T00:42:40Z</dcterms:created>
  <dcterms:modified xsi:type="dcterms:W3CDTF">2024-08-28T02:08:04Z</dcterms:modified>
</cp:coreProperties>
</file>